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331" r:id="rId33"/>
    <p:sldId id="332" r:id="rId34"/>
    <p:sldId id="333" r:id="rId35"/>
    <p:sldId id="334" r:id="rId36"/>
    <p:sldId id="335" r:id="rId37"/>
    <p:sldId id="336" r:id="rId38"/>
    <p:sldId id="337" r:id="rId39"/>
    <p:sldId id="338" r:id="rId40"/>
    <p:sldId id="340" r:id="rId41"/>
    <p:sldId id="341" r:id="rId42"/>
    <p:sldId id="342"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3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E2EC6-BA20-4676-8B92-D351FEC19C27}" type="datetimeFigureOut">
              <a:rPr lang="en-US" smtClean="0"/>
              <a:t>6/5/2013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72AFE2-2DB0-4D4D-A3F8-6AFFBC55654D}" type="slidenum">
              <a:rPr lang="en-US" smtClean="0"/>
              <a:t>‹#›</a:t>
            </a:fld>
            <a:endParaRPr lang="en-US"/>
          </a:p>
        </p:txBody>
      </p:sp>
    </p:spTree>
    <p:extLst>
      <p:ext uri="{BB962C8B-B14F-4D97-AF65-F5344CB8AC3E}">
        <p14:creationId xmlns:p14="http://schemas.microsoft.com/office/powerpoint/2010/main" val="2638367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4B857F-CB06-4534-9BF5-324A2192E92A}"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6544A4-A434-415E-8D07-CE8F200CCBBD}" type="datetimeFigureOut">
              <a:rPr lang="en-US" smtClean="0"/>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B3676-F443-40E8-A5BA-717D3B5D80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6544A4-A434-415E-8D07-CE8F200CCBBD}" type="datetimeFigureOut">
              <a:rPr lang="en-US" smtClean="0"/>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B3676-F443-40E8-A5BA-717D3B5D80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6544A4-A434-415E-8D07-CE8F200CCBBD}" type="datetimeFigureOut">
              <a:rPr lang="en-US" smtClean="0"/>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B3676-F443-40E8-A5BA-717D3B5D80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6544A4-A434-415E-8D07-CE8F200CCBBD}" type="datetimeFigureOut">
              <a:rPr lang="en-US" smtClean="0"/>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B3676-F443-40E8-A5BA-717D3B5D80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6544A4-A434-415E-8D07-CE8F200CCBBD}" type="datetimeFigureOut">
              <a:rPr lang="en-US" smtClean="0"/>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B3676-F443-40E8-A5BA-717D3B5D80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6544A4-A434-415E-8D07-CE8F200CCBBD}" type="datetimeFigureOut">
              <a:rPr lang="en-US" smtClean="0"/>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B3676-F443-40E8-A5BA-717D3B5D80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6544A4-A434-415E-8D07-CE8F200CCBBD}" type="datetimeFigureOut">
              <a:rPr lang="en-US" smtClean="0"/>
              <a:t>6/5/2013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5B3676-F443-40E8-A5BA-717D3B5D80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6544A4-A434-415E-8D07-CE8F200CCBBD}" type="datetimeFigureOut">
              <a:rPr lang="en-US" smtClean="0"/>
              <a:t>6/5/2013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5B3676-F443-40E8-A5BA-717D3B5D80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6544A4-A434-415E-8D07-CE8F200CCBBD}" type="datetimeFigureOut">
              <a:rPr lang="en-US" smtClean="0"/>
              <a:t>6/5/2013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5B3676-F443-40E8-A5BA-717D3B5D80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6544A4-A434-415E-8D07-CE8F200CCBBD}" type="datetimeFigureOut">
              <a:rPr lang="en-US" smtClean="0"/>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B3676-F443-40E8-A5BA-717D3B5D80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6544A4-A434-415E-8D07-CE8F200CCBBD}" type="datetimeFigureOut">
              <a:rPr lang="en-US" smtClean="0"/>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B3676-F443-40E8-A5BA-717D3B5D80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6544A4-A434-415E-8D07-CE8F200CCBBD}" type="datetimeFigureOut">
              <a:rPr lang="en-US" smtClean="0"/>
              <a:t>6/5/2013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B3676-F443-40E8-A5BA-717D3B5D80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upload.wikimedia.org/wikipedia/commons/1/12/Medeia_child_Louvre_K300.jp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ns.gov.uk/ons/rel/crime-stats/crime-statistics/focus-on-violent-crime/stb-focus-on--violent-crime-and-sexual-offences-2011-12.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43050"/>
            <a:ext cx="7772400" cy="3082094"/>
          </a:xfrm>
          <a:solidFill>
            <a:schemeClr val="accent4">
              <a:lumMod val="40000"/>
              <a:lumOff val="60000"/>
            </a:schemeClr>
          </a:solidFill>
          <a:ln>
            <a:noFill/>
          </a:ln>
        </p:spPr>
        <p:txBody>
          <a:bodyPr>
            <a:noAutofit/>
          </a:bodyPr>
          <a:lstStyle/>
          <a:p>
            <a:r>
              <a:rPr lang="en-GB" sz="4000" b="1" dirty="0" smtClean="0">
                <a:solidFill>
                  <a:schemeClr val="accent4">
                    <a:lumMod val="50000"/>
                  </a:schemeClr>
                </a:solidFill>
              </a:rPr>
              <a:t/>
            </a:r>
            <a:br>
              <a:rPr lang="en-GB" sz="4000" b="1" dirty="0" smtClean="0">
                <a:solidFill>
                  <a:schemeClr val="accent4">
                    <a:lumMod val="50000"/>
                  </a:schemeClr>
                </a:solidFill>
              </a:rPr>
            </a:br>
            <a:r>
              <a:rPr lang="en-GB" sz="4000" b="1" dirty="0">
                <a:solidFill>
                  <a:schemeClr val="accent4">
                    <a:lumMod val="50000"/>
                  </a:schemeClr>
                </a:solidFill>
              </a:rPr>
              <a:t/>
            </a:r>
            <a:br>
              <a:rPr lang="en-GB" sz="4000" b="1" dirty="0">
                <a:solidFill>
                  <a:schemeClr val="accent4">
                    <a:lumMod val="50000"/>
                  </a:schemeClr>
                </a:solidFill>
              </a:rPr>
            </a:br>
            <a:r>
              <a:rPr lang="en-GB" sz="4000" b="1" dirty="0" smtClean="0">
                <a:solidFill>
                  <a:schemeClr val="accent4">
                    <a:lumMod val="50000"/>
                  </a:schemeClr>
                </a:solidFill>
              </a:rPr>
              <a:t/>
            </a:r>
            <a:br>
              <a:rPr lang="en-GB" sz="4000" b="1" dirty="0" smtClean="0">
                <a:solidFill>
                  <a:schemeClr val="accent4">
                    <a:lumMod val="50000"/>
                  </a:schemeClr>
                </a:solidFill>
              </a:rPr>
            </a:br>
            <a:r>
              <a:rPr lang="en-GB" sz="4000" b="1" dirty="0" smtClean="0">
                <a:solidFill>
                  <a:schemeClr val="accent4">
                    <a:lumMod val="50000"/>
                  </a:schemeClr>
                </a:solidFill>
              </a:rPr>
              <a:t>Responding To, and Understanding Filicide.</a:t>
            </a:r>
            <a:br>
              <a:rPr lang="en-GB" sz="4000" b="1" dirty="0" smtClean="0">
                <a:solidFill>
                  <a:schemeClr val="accent4">
                    <a:lumMod val="50000"/>
                  </a:schemeClr>
                </a:solidFill>
              </a:rPr>
            </a:br>
            <a:r>
              <a:rPr lang="en-GB" sz="4000" b="1" dirty="0" smtClean="0">
                <a:solidFill>
                  <a:schemeClr val="accent4">
                    <a:lumMod val="50000"/>
                  </a:schemeClr>
                </a:solidFill>
              </a:rPr>
              <a:t>Challenges and Psychosocial Perspectives</a:t>
            </a:r>
            <a:br>
              <a:rPr lang="en-GB" sz="4000" b="1" dirty="0" smtClean="0">
                <a:solidFill>
                  <a:schemeClr val="accent4">
                    <a:lumMod val="50000"/>
                  </a:schemeClr>
                </a:solidFill>
              </a:rPr>
            </a:br>
            <a:r>
              <a:rPr lang="en-GB" sz="4000" b="1" dirty="0" smtClean="0">
                <a:solidFill>
                  <a:schemeClr val="accent4">
                    <a:lumMod val="50000"/>
                  </a:schemeClr>
                </a:solidFill>
              </a:rPr>
              <a:t/>
            </a:r>
            <a:br>
              <a:rPr lang="en-GB" sz="4000" b="1" dirty="0" smtClean="0">
                <a:solidFill>
                  <a:schemeClr val="accent4">
                    <a:lumMod val="50000"/>
                  </a:schemeClr>
                </a:solidFill>
              </a:rPr>
            </a:br>
            <a:endParaRPr lang="en-US" sz="4000" b="1" dirty="0">
              <a:solidFill>
                <a:schemeClr val="accent4">
                  <a:lumMod val="50000"/>
                </a:schemeClr>
              </a:solidFill>
            </a:endParaRPr>
          </a:p>
        </p:txBody>
      </p:sp>
      <p:sp>
        <p:nvSpPr>
          <p:cNvPr id="3" name="Subtitle 2"/>
          <p:cNvSpPr>
            <a:spLocks noGrp="1"/>
          </p:cNvSpPr>
          <p:nvPr>
            <p:ph type="subTitle" idx="1"/>
          </p:nvPr>
        </p:nvSpPr>
        <p:spPr>
          <a:xfrm>
            <a:off x="1691680" y="5301208"/>
            <a:ext cx="6400800" cy="1008112"/>
          </a:xfrm>
          <a:solidFill>
            <a:schemeClr val="accent4">
              <a:lumMod val="40000"/>
              <a:lumOff val="60000"/>
            </a:schemeClr>
          </a:solidFill>
          <a:ln>
            <a:noFill/>
          </a:ln>
        </p:spPr>
        <p:txBody>
          <a:bodyPr>
            <a:normAutofit fontScale="62500" lnSpcReduction="20000"/>
          </a:bodyPr>
          <a:lstStyle/>
          <a:p>
            <a:endParaRPr lang="en-GB" b="1" dirty="0" smtClean="0"/>
          </a:p>
          <a:p>
            <a:r>
              <a:rPr lang="en-GB" b="1" dirty="0" smtClean="0">
                <a:solidFill>
                  <a:schemeClr val="accent4">
                    <a:lumMod val="75000"/>
                  </a:schemeClr>
                </a:solidFill>
              </a:rPr>
              <a:t>Dr Julia Stroud</a:t>
            </a:r>
          </a:p>
          <a:p>
            <a:r>
              <a:rPr lang="en-GB" b="1" dirty="0" smtClean="0">
                <a:solidFill>
                  <a:schemeClr val="accent4">
                    <a:lumMod val="75000"/>
                  </a:schemeClr>
                </a:solidFill>
              </a:rPr>
              <a:t>University of Brighton</a:t>
            </a:r>
          </a:p>
          <a:p>
            <a:endParaRPr lang="en-GB" dirty="0" smtClean="0">
              <a:solidFill>
                <a:schemeClr val="tx1">
                  <a:lumMod val="75000"/>
                  <a:lumOff val="25000"/>
                </a:schemeClr>
              </a:solidFill>
            </a:endParaRPr>
          </a:p>
          <a:p>
            <a:endParaRPr lang="en-US" dirty="0">
              <a:solidFill>
                <a:schemeClr val="tx1">
                  <a:lumMod val="75000"/>
                  <a:lumOff val="2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1" y="1844825"/>
            <a:ext cx="2448273" cy="50405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a:solidFill>
            <a:schemeClr val="accent4">
              <a:lumMod val="20000"/>
              <a:lumOff val="80000"/>
            </a:schemeClr>
          </a:solidFill>
          <a:ln>
            <a:noFill/>
          </a:ln>
        </p:spPr>
        <p:txBody>
          <a:bodyPr>
            <a:normAutofit/>
          </a:bodyPr>
          <a:lstStyle/>
          <a:p>
            <a:pPr algn="l"/>
            <a:r>
              <a:rPr lang="en-GB" sz="2800" b="1" dirty="0" smtClean="0"/>
              <a:t>Matilda of Cologne</a:t>
            </a:r>
            <a:endParaRPr lang="en-US" sz="2800" dirty="0"/>
          </a:p>
        </p:txBody>
      </p:sp>
      <p:pic>
        <p:nvPicPr>
          <p:cNvPr id="4098" name="Picture 2" descr="C:\Documents and Settings\XP User\My Documents\My Pictures\Canterbury-n-II-21-100233.jpg"/>
          <p:cNvPicPr>
            <a:picLocks noGrp="1" noChangeAspect="1" noChangeArrowheads="1"/>
          </p:cNvPicPr>
          <p:nvPr>
            <p:ph idx="1"/>
          </p:nvPr>
        </p:nvPicPr>
        <p:blipFill>
          <a:blip r:embed="rId2"/>
          <a:srcRect/>
          <a:stretch>
            <a:fillRect/>
          </a:stretch>
        </p:blipFill>
        <p:spPr bwMode="auto">
          <a:xfrm>
            <a:off x="1357290" y="1500174"/>
            <a:ext cx="6500858" cy="4714908"/>
          </a:xfrm>
          <a:prstGeom prst="rect">
            <a:avLst/>
          </a:prstGeom>
          <a:noFill/>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3636" y="357166"/>
            <a:ext cx="2448273" cy="504056"/>
          </a:xfrm>
          <a:prstGeom prst="rect">
            <a:avLst/>
          </a:prstGeom>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solidFill>
            <a:schemeClr val="accent4">
              <a:lumMod val="20000"/>
              <a:lumOff val="80000"/>
            </a:schemeClr>
          </a:solidFill>
          <a:ln>
            <a:noFill/>
          </a:ln>
        </p:spPr>
        <p:txBody>
          <a:bodyPr>
            <a:noAutofit/>
          </a:bodyPr>
          <a:lstStyle/>
          <a:p>
            <a:pPr algn="l"/>
            <a:r>
              <a:rPr lang="en-GB" sz="2800" b="1" dirty="0" smtClean="0"/>
              <a:t>A psychological depth and reality </a:t>
            </a:r>
            <a:br>
              <a:rPr lang="en-GB" sz="2800" b="1" dirty="0" smtClean="0"/>
            </a:br>
            <a:r>
              <a:rPr lang="en-GB" sz="2800" b="1" dirty="0" smtClean="0"/>
              <a:t>transcending time </a:t>
            </a:r>
            <a:endParaRPr lang="en-US" sz="2800" b="1" dirty="0"/>
          </a:p>
        </p:txBody>
      </p:sp>
      <p:sp>
        <p:nvSpPr>
          <p:cNvPr id="3" name="Content Placeholder 2"/>
          <p:cNvSpPr>
            <a:spLocks noGrp="1"/>
          </p:cNvSpPr>
          <p:nvPr>
            <p:ph idx="1"/>
          </p:nvPr>
        </p:nvSpPr>
        <p:spPr>
          <a:xfrm>
            <a:off x="214282" y="1357298"/>
            <a:ext cx="8715436" cy="5072098"/>
          </a:xfrm>
        </p:spPr>
        <p:txBody>
          <a:bodyPr>
            <a:noAutofit/>
          </a:bodyPr>
          <a:lstStyle/>
          <a:p>
            <a:pPr marL="108000" indent="0">
              <a:spcBef>
                <a:spcPts val="0"/>
              </a:spcBef>
              <a:buNone/>
            </a:pPr>
            <a:r>
              <a:rPr lang="en-US" sz="2400" dirty="0"/>
              <a:t>We saw a little woman, by the name of Matilda, who was brought from Cologne … She had torn into threads her linen </a:t>
            </a:r>
            <a:r>
              <a:rPr lang="en-US" sz="2400" dirty="0" smtClean="0"/>
              <a:t>smock . . . and </a:t>
            </a:r>
            <a:r>
              <a:rPr lang="en-US" sz="2400" dirty="0"/>
              <a:t>she struck out violently at anyone who wanted to bring her forward. She would even have strangled a young boy, who ran up to her, had he not been quickly snatched out of her </a:t>
            </a:r>
            <a:r>
              <a:rPr lang="en-US" sz="2400" dirty="0" smtClean="0"/>
              <a:t>way. . .</a:t>
            </a:r>
            <a:r>
              <a:rPr lang="en-US" sz="2400" dirty="0"/>
              <a:t/>
            </a:r>
            <a:br>
              <a:rPr lang="en-US" sz="2400" dirty="0"/>
            </a:br>
            <a:r>
              <a:rPr lang="en-US" sz="2400" dirty="0"/>
              <a:t>Bound hand and foot, she raved for some four or five hours before the tomb of the Martyr </a:t>
            </a:r>
            <a:r>
              <a:rPr lang="en-US" sz="2400" dirty="0" smtClean="0"/>
              <a:t>. . . Gradually </a:t>
            </a:r>
            <a:r>
              <a:rPr lang="en-US" sz="2400" dirty="0"/>
              <a:t>Matilda regained her normal self and the next day she had completely recovered. When we asked her how she came to be insane, she said that her brother had killed a young man, who loved her dearly, and that in a fit of madness she had struck with her fist her baby </a:t>
            </a:r>
            <a:r>
              <a:rPr lang="en-US" sz="2400" dirty="0" smtClean="0"/>
              <a:t>son</a:t>
            </a:r>
            <a:r>
              <a:rPr lang="en-US" sz="2400" dirty="0"/>
              <a:t> </a:t>
            </a:r>
            <a:r>
              <a:rPr lang="en-US" sz="2400" dirty="0" smtClean="0"/>
              <a:t>. .  and </a:t>
            </a:r>
            <a:r>
              <a:rPr lang="en-US" sz="2400" dirty="0"/>
              <a:t>removed him from this </a:t>
            </a:r>
            <a:r>
              <a:rPr lang="en-US" sz="2400" dirty="0" smtClean="0"/>
              <a:t>world.</a:t>
            </a:r>
          </a:p>
          <a:p>
            <a:pPr marL="108000" indent="0">
              <a:spcBef>
                <a:spcPts val="0"/>
              </a:spcBef>
              <a:buNone/>
            </a:pPr>
            <a:endParaRPr lang="en-GB" sz="1400" dirty="0"/>
          </a:p>
          <a:p>
            <a:pPr marL="108000" indent="0">
              <a:spcBef>
                <a:spcPts val="0"/>
              </a:spcBef>
              <a:buNone/>
            </a:pPr>
            <a:r>
              <a:rPr lang="en-GB" sz="2400" i="1" dirty="0" smtClean="0"/>
              <a:t>Benedict of Peterborough  - 12</a:t>
            </a:r>
            <a:r>
              <a:rPr lang="en-GB" sz="2400" i="1" baseline="30000" dirty="0" smtClean="0"/>
              <a:t>th</a:t>
            </a:r>
            <a:r>
              <a:rPr lang="en-GB" sz="2400" i="1" dirty="0" smtClean="0"/>
              <a:t> Century </a:t>
            </a:r>
            <a:endParaRPr lang="en-US" sz="24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404664"/>
            <a:ext cx="2448273" cy="504056"/>
          </a:xfrm>
          <a:prstGeom prst="rect">
            <a:avLst/>
          </a:prstGeom>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solidFill>
            <a:schemeClr val="accent4">
              <a:lumMod val="20000"/>
              <a:lumOff val="80000"/>
            </a:schemeClr>
          </a:solidFill>
          <a:ln>
            <a:noFill/>
          </a:ln>
        </p:spPr>
        <p:txBody>
          <a:bodyPr>
            <a:normAutofit/>
          </a:bodyPr>
          <a:lstStyle/>
          <a:p>
            <a:pPr algn="l"/>
            <a:r>
              <a:rPr lang="en-GB" sz="2800" b="1" dirty="0" smtClean="0"/>
              <a:t>Art must imitate life . . . </a:t>
            </a:r>
            <a:endParaRPr lang="en-US" sz="2800" b="1" dirty="0"/>
          </a:p>
        </p:txBody>
      </p:sp>
      <p:sp>
        <p:nvSpPr>
          <p:cNvPr id="3" name="Content Placeholder 2"/>
          <p:cNvSpPr>
            <a:spLocks noGrp="1"/>
          </p:cNvSpPr>
          <p:nvPr>
            <p:ph idx="1"/>
          </p:nvPr>
        </p:nvSpPr>
        <p:spPr>
          <a:xfrm>
            <a:off x="457200" y="1285860"/>
            <a:ext cx="8229600" cy="4840303"/>
          </a:xfrm>
        </p:spPr>
        <p:txBody>
          <a:bodyPr>
            <a:normAutofit lnSpcReduction="10000"/>
          </a:bodyPr>
          <a:lstStyle/>
          <a:p>
            <a:pPr indent="0">
              <a:spcBef>
                <a:spcPts val="0"/>
              </a:spcBef>
              <a:buNone/>
            </a:pPr>
            <a:r>
              <a:rPr lang="en-GB" sz="2400" dirty="0" smtClean="0"/>
              <a:t>Most forms of violence and crimes are depicted in the arts (visual arts, literature, drama, performing arts)</a:t>
            </a:r>
          </a:p>
          <a:p>
            <a:pPr indent="0">
              <a:spcBef>
                <a:spcPts val="0"/>
              </a:spcBef>
              <a:buNone/>
            </a:pPr>
            <a:endParaRPr lang="en-GB" sz="2400" dirty="0" smtClean="0"/>
          </a:p>
          <a:p>
            <a:pPr indent="0">
              <a:spcBef>
                <a:spcPts val="0"/>
              </a:spcBef>
              <a:buNone/>
            </a:pPr>
            <a:r>
              <a:rPr lang="en-GB" sz="2400" dirty="0" smtClean="0"/>
              <a:t>Physical assaults, murder, rape, sexual abuse, theft all depicted</a:t>
            </a:r>
          </a:p>
          <a:p>
            <a:pPr indent="0">
              <a:spcBef>
                <a:spcPts val="0"/>
              </a:spcBef>
              <a:buNone/>
            </a:pPr>
            <a:endParaRPr lang="en-GB" sz="2400" dirty="0" smtClean="0"/>
          </a:p>
          <a:p>
            <a:pPr indent="0">
              <a:spcBef>
                <a:spcPts val="0"/>
              </a:spcBef>
              <a:buNone/>
            </a:pPr>
            <a:r>
              <a:rPr lang="en-GB" sz="2400" b="1" dirty="0" smtClean="0"/>
              <a:t>Filicide is very rarely examined in  the arts </a:t>
            </a:r>
          </a:p>
          <a:p>
            <a:pPr indent="0">
              <a:spcBef>
                <a:spcPts val="0"/>
              </a:spcBef>
              <a:buNone/>
            </a:pPr>
            <a:endParaRPr lang="en-GB" sz="2400" b="1" dirty="0" smtClean="0"/>
          </a:p>
          <a:p>
            <a:pPr indent="0">
              <a:spcBef>
                <a:spcPts val="0"/>
              </a:spcBef>
              <a:buNone/>
            </a:pPr>
            <a:r>
              <a:rPr lang="en-GB" sz="2400" dirty="0" smtClean="0"/>
              <a:t>Reflection of society’s psychological and emotional difficulties in dealing with and examining the phenomenon. </a:t>
            </a:r>
          </a:p>
          <a:p>
            <a:pPr indent="0">
              <a:spcBef>
                <a:spcPts val="0"/>
              </a:spcBef>
              <a:buNone/>
            </a:pPr>
            <a:endParaRPr lang="en-GB" sz="2400" dirty="0" smtClean="0"/>
          </a:p>
          <a:p>
            <a:pPr indent="0">
              <a:spcBef>
                <a:spcPts val="0"/>
              </a:spcBef>
              <a:buNone/>
            </a:pPr>
            <a:r>
              <a:rPr lang="en-GB" sz="2400" dirty="0" smtClean="0"/>
              <a:t>A few notable exceptions - </a:t>
            </a:r>
          </a:p>
          <a:p>
            <a:pPr indent="0">
              <a:spcBef>
                <a:spcPts val="0"/>
              </a:spcBef>
              <a:buNone/>
            </a:pPr>
            <a:endParaRPr lang="en-GB" sz="2400" dirty="0" smtClean="0"/>
          </a:p>
          <a:p>
            <a:pPr indent="0">
              <a:spcBef>
                <a:spcPts val="0"/>
              </a:spcBef>
              <a:buNone/>
            </a:pPr>
            <a:r>
              <a:rPr lang="en-GB" sz="2400" dirty="0" smtClean="0"/>
              <a:t>In art - Abraham and Isaac - </a:t>
            </a:r>
            <a:r>
              <a:rPr lang="en-GB" sz="2400" dirty="0" err="1" smtClean="0"/>
              <a:t>Medea</a:t>
            </a:r>
            <a:r>
              <a:rPr lang="en-GB" sz="2400" dirty="0" smtClean="0"/>
              <a:t> -  </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404664"/>
            <a:ext cx="2448273" cy="504056"/>
          </a:xfrm>
          <a:prstGeom prst="rect">
            <a:avLst/>
          </a:prstGeom>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a:solidFill>
            <a:schemeClr val="accent4">
              <a:lumMod val="20000"/>
              <a:lumOff val="80000"/>
            </a:schemeClr>
          </a:solidFill>
          <a:ln>
            <a:noFill/>
          </a:ln>
        </p:spPr>
        <p:txBody>
          <a:bodyPr>
            <a:normAutofit/>
          </a:bodyPr>
          <a:lstStyle/>
          <a:p>
            <a:pPr algn="l"/>
            <a:r>
              <a:rPr lang="en-GB" sz="2800" b="1" dirty="0" err="1" smtClean="0"/>
              <a:t>Medea</a:t>
            </a:r>
            <a:r>
              <a:rPr lang="en-GB" sz="2800" b="1" dirty="0" smtClean="0"/>
              <a:t> – c. 330BC, The Louvre</a:t>
            </a:r>
            <a:endParaRPr lang="en-US" sz="2800" b="1" dirty="0"/>
          </a:p>
        </p:txBody>
      </p:sp>
      <p:pic>
        <p:nvPicPr>
          <p:cNvPr id="4" name="Content Placeholder 3" descr="File:Medeia child Louvre K300.jpg">
            <a:hlinkClick r:id="rId2"/>
          </p:cNvPr>
          <p:cNvPicPr>
            <a:picLocks noGrp="1"/>
          </p:cNvPicPr>
          <p:nvPr>
            <p:ph idx="1"/>
          </p:nvPr>
        </p:nvPicPr>
        <p:blipFill>
          <a:blip r:embed="rId3"/>
          <a:srcRect/>
          <a:stretch>
            <a:fillRect/>
          </a:stretch>
        </p:blipFill>
        <p:spPr bwMode="auto">
          <a:xfrm>
            <a:off x="2966023" y="1071562"/>
            <a:ext cx="3391927" cy="5286395"/>
          </a:xfrm>
          <a:prstGeom prst="rect">
            <a:avLst/>
          </a:prstGeom>
          <a:noFill/>
          <a:ln w="9525">
            <a:noFill/>
            <a:miter lim="800000"/>
            <a:headEnd/>
            <a:tailEnd/>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3636" y="285728"/>
            <a:ext cx="2448273" cy="504056"/>
          </a:xfrm>
          <a:prstGeom prst="rect">
            <a:avLst/>
          </a:prstGeom>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a:solidFill>
            <a:schemeClr val="accent4">
              <a:lumMod val="20000"/>
              <a:lumOff val="80000"/>
            </a:schemeClr>
          </a:solidFill>
          <a:ln>
            <a:noFill/>
          </a:ln>
        </p:spPr>
        <p:txBody>
          <a:bodyPr>
            <a:normAutofit/>
          </a:bodyPr>
          <a:lstStyle/>
          <a:p>
            <a:pPr algn="l"/>
            <a:r>
              <a:rPr lang="en-GB" sz="2800" b="1" dirty="0" smtClean="0"/>
              <a:t>In literature </a:t>
            </a:r>
            <a:endParaRPr lang="en-US" sz="2800" b="1" dirty="0"/>
          </a:p>
        </p:txBody>
      </p:sp>
      <p:sp>
        <p:nvSpPr>
          <p:cNvPr id="3" name="Content Placeholder 2"/>
          <p:cNvSpPr>
            <a:spLocks noGrp="1"/>
          </p:cNvSpPr>
          <p:nvPr>
            <p:ph idx="1"/>
          </p:nvPr>
        </p:nvSpPr>
        <p:spPr>
          <a:xfrm>
            <a:off x="457200" y="1142984"/>
            <a:ext cx="8229600" cy="4983179"/>
          </a:xfrm>
        </p:spPr>
        <p:txBody>
          <a:bodyPr>
            <a:normAutofit/>
          </a:bodyPr>
          <a:lstStyle/>
          <a:p>
            <a:pPr marL="180000" indent="0">
              <a:spcBef>
                <a:spcPts val="0"/>
              </a:spcBef>
              <a:buNone/>
            </a:pPr>
            <a:r>
              <a:rPr lang="en-GB" sz="2600" dirty="0" smtClean="0"/>
              <a:t>‘The thought came into my mind that I might get rid of it and go home again ... The thought came all of a sudden and got stronger and stronger ... I felt that I must do it ... I didn't know how ... I thought I would find a pool ... I thought I should get rid of all my misery ... And I saw a wood a little way off ... I thought there’d perhaps be a ditch or a pond there ... I thought I could hide the child there ...  I didn’t know how I felt about the baby. I seemed to hate it – it was like a heavy weight hanging round my neck ... And I’d done it in a moment’.</a:t>
            </a:r>
          </a:p>
          <a:p>
            <a:pPr>
              <a:buNone/>
            </a:pPr>
            <a:r>
              <a:rPr lang="en-GB" sz="2600" i="1" dirty="0" smtClean="0"/>
              <a:t>George Eliot 1859 Adam Bede</a:t>
            </a:r>
            <a:endParaRPr lang="en-US" sz="26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2198" y="285728"/>
            <a:ext cx="2448273" cy="504056"/>
          </a:xfrm>
          <a:prstGeom prst="rect">
            <a:avLst/>
          </a:prstGeom>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357166"/>
            <a:ext cx="8229600" cy="725470"/>
          </a:xfrm>
          <a:solidFill>
            <a:schemeClr val="accent4">
              <a:lumMod val="20000"/>
              <a:lumOff val="80000"/>
            </a:schemeClr>
          </a:solidFill>
          <a:ln>
            <a:noFill/>
          </a:ln>
        </p:spPr>
        <p:txBody>
          <a:bodyPr>
            <a:normAutofit/>
          </a:bodyPr>
          <a:lstStyle/>
          <a:p>
            <a:pPr algn="l"/>
            <a:r>
              <a:rPr lang="en-GB" sz="2800" b="1" dirty="0" smtClean="0"/>
              <a:t>Responding to filicide </a:t>
            </a:r>
            <a:endParaRPr lang="en-US" sz="2800" b="1" dirty="0"/>
          </a:p>
        </p:txBody>
      </p:sp>
      <p:sp>
        <p:nvSpPr>
          <p:cNvPr id="3" name="Content Placeholder 2"/>
          <p:cNvSpPr>
            <a:spLocks noGrp="1"/>
          </p:cNvSpPr>
          <p:nvPr>
            <p:ph idx="1"/>
          </p:nvPr>
        </p:nvSpPr>
        <p:spPr>
          <a:xfrm>
            <a:off x="457200" y="1214422"/>
            <a:ext cx="8229600" cy="4911741"/>
          </a:xfrm>
        </p:spPr>
        <p:txBody>
          <a:bodyPr>
            <a:normAutofit/>
          </a:bodyPr>
          <a:lstStyle/>
          <a:p>
            <a:pPr indent="0">
              <a:spcBef>
                <a:spcPts val="0"/>
              </a:spcBef>
              <a:buNone/>
            </a:pPr>
            <a:r>
              <a:rPr lang="en-GB" sz="2600" dirty="0" smtClean="0"/>
              <a:t>Childhood – time of vulnerability – need for nurture and protection from parents/ caregivers to ensure safety and sound  development </a:t>
            </a:r>
          </a:p>
          <a:p>
            <a:pPr indent="0">
              <a:spcBef>
                <a:spcPts val="0"/>
              </a:spcBef>
              <a:buNone/>
            </a:pPr>
            <a:endParaRPr lang="en-GB" sz="2600" dirty="0" smtClean="0"/>
          </a:p>
          <a:p>
            <a:pPr indent="0">
              <a:spcBef>
                <a:spcPts val="0"/>
              </a:spcBef>
              <a:buNone/>
            </a:pPr>
            <a:r>
              <a:rPr lang="en-GB" sz="2600" dirty="0" smtClean="0"/>
              <a:t>Filicide contravenes societies’ mores about nature of parenting</a:t>
            </a:r>
          </a:p>
          <a:p>
            <a:pPr indent="0">
              <a:spcBef>
                <a:spcPts val="0"/>
              </a:spcBef>
              <a:buNone/>
            </a:pPr>
            <a:endParaRPr lang="en-GB" sz="2600" dirty="0" smtClean="0"/>
          </a:p>
          <a:p>
            <a:pPr indent="0">
              <a:spcBef>
                <a:spcPts val="0"/>
              </a:spcBef>
              <a:buNone/>
            </a:pPr>
            <a:r>
              <a:rPr lang="en-GB" sz="2600" dirty="0" smtClean="0"/>
              <a:t>‘the most emotive of all offences’ </a:t>
            </a:r>
          </a:p>
          <a:p>
            <a:pPr indent="0">
              <a:spcBef>
                <a:spcPts val="0"/>
              </a:spcBef>
              <a:buNone/>
            </a:pPr>
            <a:r>
              <a:rPr lang="en-GB" sz="2400" i="1" dirty="0" err="1" smtClean="0"/>
              <a:t>Danson</a:t>
            </a:r>
            <a:r>
              <a:rPr lang="en-GB" sz="2400" i="1" dirty="0" smtClean="0"/>
              <a:t> and </a:t>
            </a:r>
            <a:r>
              <a:rPr lang="en-GB" sz="2400" i="1" dirty="0" err="1" smtClean="0"/>
              <a:t>Soothill</a:t>
            </a:r>
            <a:r>
              <a:rPr lang="en-GB" sz="2400" i="1" dirty="0" smtClean="0"/>
              <a:t> 1996: 495</a:t>
            </a:r>
          </a:p>
          <a:p>
            <a:pPr indent="0">
              <a:spcBef>
                <a:spcPts val="0"/>
              </a:spcBef>
              <a:buNone/>
            </a:pPr>
            <a:endParaRPr lang="en-GB" sz="2800" dirty="0" smtClean="0"/>
          </a:p>
          <a:p>
            <a:pPr indent="0">
              <a:spcBef>
                <a:spcPts val="0"/>
              </a:spcBef>
              <a:buNone/>
            </a:pPr>
            <a:r>
              <a:rPr lang="en-GB" sz="2600" dirty="0" smtClean="0"/>
              <a:t>‘this most unnatural crime’ </a:t>
            </a:r>
          </a:p>
          <a:p>
            <a:pPr indent="0">
              <a:spcBef>
                <a:spcPts val="0"/>
              </a:spcBef>
              <a:buNone/>
            </a:pPr>
            <a:r>
              <a:rPr lang="en-GB" sz="2400" i="1" dirty="0" smtClean="0"/>
              <a:t>Erasmus Darwin 1767, King-</a:t>
            </a:r>
            <a:r>
              <a:rPr lang="en-GB" sz="2400" i="1" dirty="0" err="1" smtClean="0"/>
              <a:t>Hele</a:t>
            </a:r>
            <a:r>
              <a:rPr lang="en-GB" sz="2400" i="1" dirty="0" smtClean="0"/>
              <a:t>, Ed 1981: 42</a:t>
            </a:r>
          </a:p>
          <a:p>
            <a:pPr indent="0">
              <a:spcBef>
                <a:spcPts val="0"/>
              </a:spcBef>
              <a:buNone/>
            </a:pP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404664"/>
            <a:ext cx="2448273" cy="504056"/>
          </a:xfrm>
          <a:prstGeom prst="rect">
            <a:avLst/>
          </a:prstGeom>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a:solidFill>
            <a:schemeClr val="accent4">
              <a:lumMod val="20000"/>
              <a:lumOff val="80000"/>
            </a:schemeClr>
          </a:solidFill>
          <a:ln>
            <a:solidFill>
              <a:schemeClr val="accent4">
                <a:lumMod val="75000"/>
              </a:schemeClr>
            </a:solidFill>
          </a:ln>
        </p:spPr>
        <p:txBody>
          <a:bodyPr>
            <a:noAutofit/>
          </a:bodyPr>
          <a:lstStyle/>
          <a:p>
            <a:pPr algn="l"/>
            <a:r>
              <a:rPr lang="en-GB" sz="2800" b="1" dirty="0" smtClean="0"/>
              <a:t>Responding to filicide </a:t>
            </a:r>
            <a:endParaRPr lang="en-US" sz="2800" dirty="0"/>
          </a:p>
        </p:txBody>
      </p:sp>
      <p:sp>
        <p:nvSpPr>
          <p:cNvPr id="3" name="Content Placeholder 2"/>
          <p:cNvSpPr>
            <a:spLocks noGrp="1"/>
          </p:cNvSpPr>
          <p:nvPr>
            <p:ph idx="1"/>
          </p:nvPr>
        </p:nvSpPr>
        <p:spPr>
          <a:xfrm>
            <a:off x="428596" y="928670"/>
            <a:ext cx="8443914" cy="5483245"/>
          </a:xfrm>
        </p:spPr>
        <p:txBody>
          <a:bodyPr>
            <a:normAutofit/>
          </a:bodyPr>
          <a:lstStyle/>
          <a:p>
            <a:pPr indent="0">
              <a:spcBef>
                <a:spcPts val="0"/>
              </a:spcBef>
              <a:buNone/>
            </a:pPr>
            <a:endParaRPr lang="en-GB" sz="2400" i="1" dirty="0" smtClean="0"/>
          </a:p>
          <a:p>
            <a:pPr indent="0" algn="r">
              <a:spcBef>
                <a:spcPts val="0"/>
              </a:spcBef>
              <a:buNone/>
            </a:pPr>
            <a:endParaRPr lang="en-GB" sz="2600" i="1" dirty="0" smtClean="0"/>
          </a:p>
          <a:p>
            <a:pPr indent="0">
              <a:spcBef>
                <a:spcPts val="0"/>
              </a:spcBef>
              <a:buNone/>
            </a:pPr>
            <a:r>
              <a:rPr lang="en-GB" sz="2600" dirty="0" smtClean="0"/>
              <a:t>In UK, post death of Baby P - </a:t>
            </a:r>
          </a:p>
          <a:p>
            <a:pPr indent="0">
              <a:spcBef>
                <a:spcPts val="0"/>
              </a:spcBef>
              <a:buNone/>
            </a:pPr>
            <a:endParaRPr lang="en-GB" sz="2600" dirty="0" smtClean="0"/>
          </a:p>
          <a:p>
            <a:pPr indent="0">
              <a:spcBef>
                <a:spcPts val="0"/>
              </a:spcBef>
              <a:buNone/>
            </a:pPr>
            <a:r>
              <a:rPr lang="en-GB" sz="2600" dirty="0" smtClean="0"/>
              <a:t>‘</a:t>
            </a:r>
            <a:r>
              <a:rPr lang="en-US" sz="2600" dirty="0" smtClean="0"/>
              <a:t>The whole nation has been shocked and moved by the tragic and horrific death of Baby P. </a:t>
            </a:r>
            <a:r>
              <a:rPr lang="en-US" sz="2600" b="1" dirty="0" smtClean="0"/>
              <a:t>All of us find it impossible to comprehend how adults could commit such terrible acts of evil against this little boy. </a:t>
            </a:r>
            <a:r>
              <a:rPr lang="en-US" sz="2600" dirty="0" smtClean="0"/>
              <a:t>And the public is angry that nobody stepped in to prevent this tragedy from happening’ </a:t>
            </a:r>
          </a:p>
          <a:p>
            <a:pPr indent="0">
              <a:spcBef>
                <a:spcPts val="0"/>
              </a:spcBef>
              <a:buNone/>
            </a:pPr>
            <a:endParaRPr lang="en-US" sz="2800" dirty="0" smtClean="0"/>
          </a:p>
          <a:p>
            <a:pPr indent="0">
              <a:spcBef>
                <a:spcPts val="0"/>
              </a:spcBef>
              <a:buNone/>
            </a:pPr>
            <a:r>
              <a:rPr lang="en-US" sz="2400" i="1" dirty="0" smtClean="0"/>
              <a:t>(</a:t>
            </a:r>
            <a:r>
              <a:rPr lang="en-GB" sz="2400" i="1" dirty="0" smtClean="0"/>
              <a:t>Rt. Hon. Ed Balls, then Secretary of State for Children, Schools and Families: </a:t>
            </a:r>
            <a:r>
              <a:rPr lang="en-US" sz="2400" i="1" dirty="0" smtClean="0"/>
              <a:t>The Guardian, 1</a:t>
            </a:r>
            <a:r>
              <a:rPr lang="en-US" sz="2400" i="1" baseline="30000" dirty="0" smtClean="0"/>
              <a:t>st</a:t>
            </a:r>
            <a:r>
              <a:rPr lang="en-US" sz="2400" i="1" dirty="0" smtClean="0"/>
              <a:t> December 2008).</a:t>
            </a:r>
            <a:r>
              <a:rPr lang="en-GB" sz="2400" dirty="0" smtClean="0"/>
              <a:t> </a:t>
            </a:r>
          </a:p>
          <a:p>
            <a:pPr indent="0">
              <a:spcBef>
                <a:spcPts val="0"/>
              </a:spcBef>
              <a:buNone/>
            </a:pPr>
            <a:endParaRPr lang="en-GB" sz="2400" dirty="0" smtClean="0"/>
          </a:p>
          <a:p>
            <a:pPr indent="0">
              <a:spcBef>
                <a:spcPts val="0"/>
              </a:spcBef>
              <a:buNone/>
            </a:pPr>
            <a:endParaRPr lang="en-US" sz="2400" i="1" dirty="0" smtClean="0"/>
          </a:p>
          <a:p>
            <a:pPr indent="0">
              <a:spcBef>
                <a:spcPts val="0"/>
              </a:spcBef>
              <a:buNone/>
            </a:pPr>
            <a:endParaRPr lang="en-GB" sz="2800" dirty="0" smtClean="0"/>
          </a:p>
          <a:p>
            <a:pPr indent="0">
              <a:spcBef>
                <a:spcPts val="0"/>
              </a:spcBef>
              <a:buNone/>
            </a:pPr>
            <a:endParaRPr lang="en-GB" sz="2800" dirty="0" smtClean="0"/>
          </a:p>
          <a:p>
            <a:pPr indent="0">
              <a:spcBef>
                <a:spcPts val="0"/>
              </a:spcBef>
              <a:buNone/>
            </a:pPr>
            <a:endParaRPr lang="en-GB" sz="2800" dirty="0" smtClean="0"/>
          </a:p>
          <a:p>
            <a:pPr indent="0">
              <a:spcBef>
                <a:spcPts val="0"/>
              </a:spcBef>
              <a:buNone/>
            </a:pPr>
            <a:endParaRPr lang="en-GB" sz="2800" dirty="0" smtClean="0"/>
          </a:p>
        </p:txBody>
      </p:sp>
      <p:pic>
        <p:nvPicPr>
          <p:cNvPr id="4" name="il_fi" descr="http://i.telegraph.co.uk/multimedia/archive/01459/baby-p_1459672b.jpg"/>
          <p:cNvPicPr/>
          <p:nvPr/>
        </p:nvPicPr>
        <p:blipFill>
          <a:blip r:embed="rId2"/>
          <a:srcRect/>
          <a:stretch>
            <a:fillRect/>
          </a:stretch>
        </p:blipFill>
        <p:spPr bwMode="auto">
          <a:xfrm>
            <a:off x="6072198" y="1000108"/>
            <a:ext cx="2581275" cy="1514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solidFill>
            <a:schemeClr val="accent4">
              <a:lumMod val="20000"/>
              <a:lumOff val="80000"/>
            </a:schemeClr>
          </a:solidFill>
          <a:ln>
            <a:noFill/>
          </a:ln>
        </p:spPr>
        <p:txBody>
          <a:bodyPr>
            <a:normAutofit/>
          </a:bodyPr>
          <a:lstStyle/>
          <a:p>
            <a:pPr algn="l"/>
            <a:r>
              <a:rPr lang="en-GB" sz="2800" b="1" dirty="0" smtClean="0"/>
              <a:t>Responding to filicide </a:t>
            </a:r>
            <a:endParaRPr lang="en-US" sz="2800" dirty="0"/>
          </a:p>
        </p:txBody>
      </p:sp>
      <p:sp>
        <p:nvSpPr>
          <p:cNvPr id="3" name="Content Placeholder 2"/>
          <p:cNvSpPr>
            <a:spLocks noGrp="1"/>
          </p:cNvSpPr>
          <p:nvPr>
            <p:ph idx="1"/>
          </p:nvPr>
        </p:nvSpPr>
        <p:spPr>
          <a:xfrm>
            <a:off x="457200" y="1428736"/>
            <a:ext cx="8229600" cy="4697427"/>
          </a:xfrm>
        </p:spPr>
        <p:txBody>
          <a:bodyPr>
            <a:normAutofit/>
          </a:bodyPr>
          <a:lstStyle/>
          <a:p>
            <a:pPr indent="0">
              <a:spcBef>
                <a:spcPts val="0"/>
              </a:spcBef>
              <a:buNone/>
            </a:pPr>
            <a:r>
              <a:rPr lang="en-GB" sz="2600" dirty="0" smtClean="0"/>
              <a:t>Society responds to filicide with - </a:t>
            </a:r>
          </a:p>
          <a:p>
            <a:pPr indent="0">
              <a:spcBef>
                <a:spcPts val="0"/>
              </a:spcBef>
              <a:buNone/>
            </a:pPr>
            <a:endParaRPr lang="en-GB" sz="2600" dirty="0" smtClean="0"/>
          </a:p>
          <a:p>
            <a:pPr indent="0">
              <a:spcBef>
                <a:spcPts val="0"/>
              </a:spcBef>
              <a:buNone/>
            </a:pPr>
            <a:endParaRPr lang="en-GB" sz="2600" dirty="0" smtClean="0"/>
          </a:p>
          <a:p>
            <a:pPr indent="0">
              <a:spcBef>
                <a:spcPts val="0"/>
              </a:spcBef>
              <a:buNone/>
            </a:pPr>
            <a:r>
              <a:rPr lang="en-GB" sz="2600" dirty="0" smtClean="0"/>
              <a:t>‘horror and disgust’ (</a:t>
            </a:r>
            <a:r>
              <a:rPr lang="en-GB" sz="2600" i="1" dirty="0" err="1" smtClean="0"/>
              <a:t>Grunfeldt</a:t>
            </a:r>
            <a:r>
              <a:rPr lang="en-GB" sz="2600" i="1" dirty="0" smtClean="0"/>
              <a:t> and Steen 1984)</a:t>
            </a:r>
          </a:p>
          <a:p>
            <a:pPr indent="0">
              <a:spcBef>
                <a:spcPts val="0"/>
              </a:spcBef>
              <a:buNone/>
            </a:pPr>
            <a:endParaRPr lang="en-GB" sz="2600" i="1" dirty="0" smtClean="0"/>
          </a:p>
          <a:p>
            <a:pPr indent="0">
              <a:spcBef>
                <a:spcPts val="0"/>
              </a:spcBef>
              <a:buNone/>
            </a:pPr>
            <a:r>
              <a:rPr lang="en-GB" sz="2600" dirty="0" smtClean="0"/>
              <a:t>‘horror, fascination and anxiety’ </a:t>
            </a:r>
            <a:r>
              <a:rPr lang="en-GB" sz="2600" i="1" dirty="0" smtClean="0"/>
              <a:t>(</a:t>
            </a:r>
            <a:r>
              <a:rPr lang="en-GB" sz="2600" i="1" dirty="0" err="1" smtClean="0"/>
              <a:t>Wilczynski</a:t>
            </a:r>
            <a:r>
              <a:rPr lang="en-GB" sz="2600" i="1" dirty="0" smtClean="0"/>
              <a:t> 1997)</a:t>
            </a:r>
          </a:p>
          <a:p>
            <a:pPr indent="0">
              <a:spcBef>
                <a:spcPts val="0"/>
              </a:spcBef>
              <a:buNone/>
            </a:pPr>
            <a:endParaRPr lang="en-GB" sz="2600" i="1" dirty="0" smtClean="0"/>
          </a:p>
          <a:p>
            <a:pPr indent="0">
              <a:spcBef>
                <a:spcPts val="0"/>
              </a:spcBef>
              <a:buNone/>
            </a:pPr>
            <a:r>
              <a:rPr lang="en-GB" sz="2600" dirty="0" smtClean="0"/>
              <a:t> Filicide – ‘taboo’  (</a:t>
            </a:r>
            <a:r>
              <a:rPr lang="en-GB" sz="2600" i="1" dirty="0" smtClean="0"/>
              <a:t>ibid)</a:t>
            </a:r>
          </a:p>
          <a:p>
            <a:pPr indent="0">
              <a:spcBef>
                <a:spcPts val="0"/>
              </a:spcBef>
              <a:buNone/>
            </a:pPr>
            <a:endParaRPr lang="en-GB" sz="2600" i="1" dirty="0" smtClean="0"/>
          </a:p>
          <a:p>
            <a:pPr indent="0">
              <a:spcBef>
                <a:spcPts val="0"/>
              </a:spcBef>
              <a:buNone/>
            </a:pPr>
            <a:r>
              <a:rPr lang="en-GB" sz="2600" dirty="0" smtClean="0"/>
              <a:t>Challenges our conceptions re. parenting and humanity </a:t>
            </a:r>
          </a:p>
          <a:p>
            <a:pPr indent="0">
              <a:spcBef>
                <a:spcPts val="0"/>
              </a:spcBef>
              <a:buNone/>
            </a:pPr>
            <a:endParaRPr lang="en-GB" sz="2800" i="1" dirty="0" smtClean="0"/>
          </a:p>
          <a:p>
            <a:pPr indent="0">
              <a:spcBef>
                <a:spcPts val="0"/>
              </a:spcBef>
              <a:buNone/>
            </a:pPr>
            <a:endParaRPr lang="en-GB" sz="2800" i="1" dirty="0" smtClean="0"/>
          </a:p>
          <a:p>
            <a:pPr>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404664"/>
            <a:ext cx="2448273" cy="504056"/>
          </a:xfrm>
          <a:prstGeom prst="rect">
            <a:avLst/>
          </a:prstGeom>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a:solidFill>
            <a:schemeClr val="accent4">
              <a:lumMod val="20000"/>
              <a:lumOff val="80000"/>
            </a:schemeClr>
          </a:solidFill>
          <a:ln>
            <a:noFill/>
          </a:ln>
        </p:spPr>
        <p:txBody>
          <a:bodyPr>
            <a:noAutofit/>
          </a:bodyPr>
          <a:lstStyle/>
          <a:p>
            <a:pPr algn="l"/>
            <a:r>
              <a:rPr lang="en-GB" sz="2800" b="1" dirty="0" smtClean="0"/>
              <a:t>Challenges of Responding to </a:t>
            </a:r>
            <a:br>
              <a:rPr lang="en-GB" sz="2800" b="1" dirty="0" smtClean="0"/>
            </a:br>
            <a:r>
              <a:rPr lang="en-GB" sz="2800" b="1" dirty="0" smtClean="0"/>
              <a:t>Filicide</a:t>
            </a:r>
            <a:endParaRPr lang="en-US" sz="2800" b="1" dirty="0"/>
          </a:p>
        </p:txBody>
      </p:sp>
      <p:sp>
        <p:nvSpPr>
          <p:cNvPr id="3" name="Content Placeholder 2"/>
          <p:cNvSpPr>
            <a:spLocks noGrp="1"/>
          </p:cNvSpPr>
          <p:nvPr>
            <p:ph idx="1"/>
          </p:nvPr>
        </p:nvSpPr>
        <p:spPr>
          <a:xfrm>
            <a:off x="457200" y="1142984"/>
            <a:ext cx="8229600" cy="5572164"/>
          </a:xfrm>
        </p:spPr>
        <p:txBody>
          <a:bodyPr>
            <a:normAutofit fontScale="77500" lnSpcReduction="20000"/>
          </a:bodyPr>
          <a:lstStyle/>
          <a:p>
            <a:pPr marL="36000" indent="0">
              <a:spcBef>
                <a:spcPts val="0"/>
              </a:spcBef>
              <a:buNone/>
            </a:pPr>
            <a:r>
              <a:rPr lang="en-GB" sz="3100" b="1" dirty="0" smtClean="0"/>
              <a:t>Easier to identify with victim</a:t>
            </a:r>
            <a:r>
              <a:rPr lang="en-GB" sz="3100" dirty="0" smtClean="0"/>
              <a:t> rather than perpetrator</a:t>
            </a:r>
          </a:p>
          <a:p>
            <a:pPr marL="36000" indent="0">
              <a:spcBef>
                <a:spcPts val="0"/>
              </a:spcBef>
              <a:buNone/>
            </a:pPr>
            <a:endParaRPr lang="en-GB" sz="3100" dirty="0" smtClean="0"/>
          </a:p>
          <a:p>
            <a:pPr marL="36000" indent="0">
              <a:spcBef>
                <a:spcPts val="0"/>
              </a:spcBef>
              <a:buNone/>
            </a:pPr>
            <a:r>
              <a:rPr lang="en-GB" sz="3100" dirty="0" smtClean="0"/>
              <a:t>Violence undermines usual precautions against harm. </a:t>
            </a:r>
            <a:r>
              <a:rPr lang="en-GB" sz="3100" b="1" dirty="0" smtClean="0"/>
              <a:t>Emphasises the ruthlessness,  recklessness of perpetrators </a:t>
            </a:r>
            <a:r>
              <a:rPr lang="en-GB" sz="3100" dirty="0" smtClean="0"/>
              <a:t>(</a:t>
            </a:r>
            <a:r>
              <a:rPr lang="en-GB" sz="3100" dirty="0" err="1" smtClean="0"/>
              <a:t>Floud</a:t>
            </a:r>
            <a:r>
              <a:rPr lang="en-GB" sz="3100" dirty="0" smtClean="0"/>
              <a:t> and Young 1981) </a:t>
            </a:r>
          </a:p>
          <a:p>
            <a:pPr marL="36000" indent="0">
              <a:spcBef>
                <a:spcPts val="0"/>
              </a:spcBef>
              <a:buNone/>
            </a:pPr>
            <a:endParaRPr lang="en-GB" sz="3100" dirty="0" smtClean="0"/>
          </a:p>
          <a:p>
            <a:pPr marL="36000" indent="0">
              <a:spcBef>
                <a:spcPts val="0"/>
              </a:spcBef>
              <a:buNone/>
            </a:pPr>
            <a:r>
              <a:rPr lang="en-GB" sz="3100" dirty="0" smtClean="0"/>
              <a:t>Perpetrators can be viewed with a sense of  </a:t>
            </a:r>
            <a:r>
              <a:rPr lang="en-GB" sz="3100" b="1" dirty="0" smtClean="0"/>
              <a:t>‘otherness’</a:t>
            </a:r>
          </a:p>
          <a:p>
            <a:pPr marL="36000" indent="0">
              <a:spcBef>
                <a:spcPts val="0"/>
              </a:spcBef>
              <a:buNone/>
            </a:pPr>
            <a:endParaRPr lang="en-GB" sz="3100" dirty="0" smtClean="0"/>
          </a:p>
          <a:p>
            <a:pPr marL="36000" indent="0">
              <a:spcBef>
                <a:spcPts val="0"/>
              </a:spcBef>
              <a:buNone/>
            </a:pPr>
            <a:r>
              <a:rPr lang="en-GB" sz="3100" b="1" dirty="0" smtClean="0"/>
              <a:t>Displacement of blame on to professionals </a:t>
            </a:r>
            <a:r>
              <a:rPr lang="en-GB" sz="3100" dirty="0" smtClean="0"/>
              <a:t>involved and away from the perpetrator and their actions and circumstances</a:t>
            </a:r>
          </a:p>
          <a:p>
            <a:pPr marL="36000" indent="0">
              <a:spcBef>
                <a:spcPts val="0"/>
              </a:spcBef>
              <a:buNone/>
            </a:pPr>
            <a:endParaRPr lang="en-GB" sz="3100" dirty="0" smtClean="0"/>
          </a:p>
          <a:p>
            <a:pPr marL="36000" indent="0">
              <a:spcBef>
                <a:spcPts val="0"/>
              </a:spcBef>
              <a:buNone/>
            </a:pPr>
            <a:r>
              <a:rPr lang="en-GB" sz="3100" dirty="0" smtClean="0"/>
              <a:t>This can impede engaging with perpetrators’ circumstances, histories, to inform understandings about the perpetrator and the commission of an offence </a:t>
            </a:r>
          </a:p>
          <a:p>
            <a:pPr marL="36000" indent="0" algn="ctr">
              <a:spcBef>
                <a:spcPts val="0"/>
              </a:spcBef>
              <a:buNone/>
            </a:pPr>
            <a:r>
              <a:rPr lang="en-GB" sz="3100" dirty="0" smtClean="0"/>
              <a:t>  </a:t>
            </a:r>
          </a:p>
          <a:p>
            <a:pPr marL="36000" indent="0" algn="ctr">
              <a:spcBef>
                <a:spcPts val="0"/>
              </a:spcBef>
              <a:buNone/>
            </a:pPr>
            <a:endParaRPr lang="en-GB" sz="3100" dirty="0" smtClean="0"/>
          </a:p>
          <a:p>
            <a:pPr marL="36000" indent="0">
              <a:spcBef>
                <a:spcPts val="0"/>
              </a:spcBef>
              <a:buNone/>
            </a:pPr>
            <a:r>
              <a:rPr lang="en-GB" sz="3100" b="1" dirty="0" smtClean="0"/>
              <a:t>Potential negative effects on understanding filicide, </a:t>
            </a:r>
            <a:r>
              <a:rPr lang="en-GB" sz="3100" dirty="0" smtClean="0"/>
              <a:t>on the development of preventative strategies </a:t>
            </a:r>
          </a:p>
          <a:p>
            <a:pPr>
              <a:buNone/>
            </a:pPr>
            <a:endParaRPr lang="en-US" i="1" dirty="0"/>
          </a:p>
        </p:txBody>
      </p:sp>
      <p:sp>
        <p:nvSpPr>
          <p:cNvPr id="11" name="Down Arrow 10"/>
          <p:cNvSpPr/>
          <p:nvPr/>
        </p:nvSpPr>
        <p:spPr>
          <a:xfrm>
            <a:off x="4214810" y="5429264"/>
            <a:ext cx="21260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3636" y="285728"/>
            <a:ext cx="2448273" cy="504056"/>
          </a:xfrm>
          <a:prstGeom prst="rect">
            <a:avLst/>
          </a:prstGeom>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a:solidFill>
            <a:schemeClr val="accent4">
              <a:lumMod val="20000"/>
              <a:lumOff val="80000"/>
            </a:schemeClr>
          </a:solidFill>
          <a:ln>
            <a:noFill/>
          </a:ln>
        </p:spPr>
        <p:txBody>
          <a:bodyPr>
            <a:noAutofit/>
          </a:bodyPr>
          <a:lstStyle/>
          <a:p>
            <a:pPr algn="l"/>
            <a:r>
              <a:rPr lang="en-GB" sz="2800" b="1" dirty="0" smtClean="0"/>
              <a:t>Complexities of filicide: challenges</a:t>
            </a:r>
            <a:br>
              <a:rPr lang="en-GB" sz="2800" b="1" dirty="0" smtClean="0"/>
            </a:br>
            <a:r>
              <a:rPr lang="en-GB" sz="2800" b="1" dirty="0" smtClean="0"/>
              <a:t>of terminology and definition </a:t>
            </a:r>
            <a:endParaRPr lang="en-US" sz="2800" b="1" dirty="0"/>
          </a:p>
        </p:txBody>
      </p:sp>
      <p:sp>
        <p:nvSpPr>
          <p:cNvPr id="3" name="Content Placeholder 2"/>
          <p:cNvSpPr>
            <a:spLocks noGrp="1"/>
          </p:cNvSpPr>
          <p:nvPr>
            <p:ph idx="1"/>
          </p:nvPr>
        </p:nvSpPr>
        <p:spPr>
          <a:xfrm>
            <a:off x="457200" y="1214422"/>
            <a:ext cx="8229600" cy="5357850"/>
          </a:xfrm>
        </p:spPr>
        <p:txBody>
          <a:bodyPr>
            <a:noAutofit/>
          </a:bodyPr>
          <a:lstStyle/>
          <a:p>
            <a:pPr marL="0" indent="0">
              <a:buNone/>
            </a:pPr>
            <a:r>
              <a:rPr lang="en-GB" sz="2600" b="1" dirty="0" smtClean="0"/>
              <a:t>Are we considering the same, or different ,phenomena?</a:t>
            </a:r>
          </a:p>
          <a:p>
            <a:pPr marL="0" indent="0">
              <a:buFont typeface="Wingdings" pitchFamily="2" charset="2"/>
              <a:buChar char="§"/>
            </a:pPr>
            <a:r>
              <a:rPr lang="en-GB" sz="2600" dirty="0" smtClean="0"/>
              <a:t>  </a:t>
            </a:r>
            <a:r>
              <a:rPr lang="en-GB" sz="2600" b="1" dirty="0" smtClean="0"/>
              <a:t>Filicide</a:t>
            </a:r>
            <a:r>
              <a:rPr lang="en-GB" sz="2600" dirty="0" smtClean="0"/>
              <a:t> – killing of a child by a parent of ether sex          </a:t>
            </a:r>
          </a:p>
          <a:p>
            <a:pPr marL="0" indent="0">
              <a:buNone/>
            </a:pPr>
            <a:r>
              <a:rPr lang="en-GB" sz="2600" dirty="0" smtClean="0"/>
              <a:t>    including step parents, </a:t>
            </a:r>
            <a:r>
              <a:rPr lang="en-GB" sz="2600" i="1" dirty="0" smtClean="0"/>
              <a:t>(</a:t>
            </a:r>
            <a:r>
              <a:rPr lang="en-GB" sz="2600" i="1" dirty="0" err="1" smtClean="0"/>
              <a:t>Resnick</a:t>
            </a:r>
            <a:r>
              <a:rPr lang="en-GB" sz="2600" i="1" dirty="0" smtClean="0"/>
              <a:t> 1969; </a:t>
            </a:r>
            <a:r>
              <a:rPr lang="en-GB" sz="2600" i="1" dirty="0" err="1" smtClean="0"/>
              <a:t>Wilczynski</a:t>
            </a:r>
            <a:r>
              <a:rPr lang="en-GB" sz="2600" i="1" dirty="0" smtClean="0"/>
              <a:t> 1997;  </a:t>
            </a:r>
          </a:p>
          <a:p>
            <a:pPr marL="0" indent="0">
              <a:buNone/>
            </a:pPr>
            <a:r>
              <a:rPr lang="en-GB" sz="2600" i="1" dirty="0" smtClean="0"/>
              <a:t>    </a:t>
            </a:r>
            <a:r>
              <a:rPr lang="en-GB" sz="2600" i="1" dirty="0" err="1" smtClean="0"/>
              <a:t>Strang</a:t>
            </a:r>
            <a:r>
              <a:rPr lang="en-GB" sz="2600" i="1" dirty="0" smtClean="0"/>
              <a:t> 1996)</a:t>
            </a:r>
          </a:p>
          <a:p>
            <a:pPr marL="0" indent="0">
              <a:buFont typeface="Wingdings" pitchFamily="2" charset="2"/>
              <a:buChar char="§"/>
            </a:pPr>
            <a:r>
              <a:rPr lang="en-GB" sz="2600" i="1" dirty="0" smtClean="0"/>
              <a:t>  </a:t>
            </a:r>
            <a:r>
              <a:rPr lang="en-GB" sz="2600" b="1" dirty="0" smtClean="0"/>
              <a:t>Infanticide  - </a:t>
            </a:r>
            <a:r>
              <a:rPr lang="en-GB" sz="2600" dirty="0" smtClean="0"/>
              <a:t>UK, child &lt; under 12 months mother only </a:t>
            </a:r>
          </a:p>
          <a:p>
            <a:pPr marL="0" indent="0">
              <a:buFont typeface="Wingdings" pitchFamily="2" charset="2"/>
              <a:buChar char="§"/>
            </a:pPr>
            <a:r>
              <a:rPr lang="en-GB" sz="2600" b="1" dirty="0" smtClean="0"/>
              <a:t>  </a:t>
            </a:r>
            <a:r>
              <a:rPr lang="en-GB" sz="2600" b="1" dirty="0" err="1" smtClean="0"/>
              <a:t>Neonaticide</a:t>
            </a:r>
            <a:r>
              <a:rPr lang="en-GB" sz="2600" b="1" dirty="0" smtClean="0"/>
              <a:t> </a:t>
            </a:r>
            <a:r>
              <a:rPr lang="en-GB" sz="2600" dirty="0" smtClean="0"/>
              <a:t>-</a:t>
            </a:r>
            <a:r>
              <a:rPr lang="en-GB" sz="2600" b="1" dirty="0" smtClean="0"/>
              <a:t> </a:t>
            </a:r>
            <a:r>
              <a:rPr lang="en-GB" sz="2600" dirty="0" smtClean="0"/>
              <a:t>within 24 hours of birth </a:t>
            </a:r>
            <a:r>
              <a:rPr lang="en-GB" sz="2600" i="1" dirty="0" smtClean="0"/>
              <a:t>(</a:t>
            </a:r>
            <a:r>
              <a:rPr lang="en-GB" sz="2600" i="1" dirty="0" err="1" smtClean="0"/>
              <a:t>Resnick</a:t>
            </a:r>
            <a:r>
              <a:rPr lang="en-GB" sz="2600" i="1" dirty="0" smtClean="0"/>
              <a:t> 1969)</a:t>
            </a:r>
            <a:endParaRPr lang="en-GB" sz="2600" b="1" i="1" dirty="0" smtClean="0"/>
          </a:p>
          <a:p>
            <a:pPr marL="0" indent="0">
              <a:buFont typeface="Wingdings" pitchFamily="2" charset="2"/>
              <a:buChar char="§"/>
            </a:pPr>
            <a:endParaRPr lang="en-GB" sz="1000" b="1" i="1" dirty="0" smtClean="0"/>
          </a:p>
          <a:p>
            <a:pPr marL="0" indent="0">
              <a:buFont typeface="Wingdings" pitchFamily="2" charset="2"/>
              <a:buChar char="§"/>
            </a:pPr>
            <a:r>
              <a:rPr lang="en-GB" sz="2600" b="1" dirty="0" smtClean="0"/>
              <a:t>  Child Homicide</a:t>
            </a:r>
          </a:p>
          <a:p>
            <a:pPr marL="0" indent="0">
              <a:buFont typeface="Wingdings" pitchFamily="2" charset="2"/>
              <a:buChar char="§"/>
            </a:pPr>
            <a:r>
              <a:rPr lang="en-GB" sz="2600" b="1" dirty="0" smtClean="0"/>
              <a:t>  Fatal Child Abuse</a:t>
            </a:r>
          </a:p>
          <a:p>
            <a:pPr marL="0" indent="0">
              <a:buFont typeface="Wingdings" pitchFamily="2" charset="2"/>
              <a:buChar char="§"/>
            </a:pPr>
            <a:r>
              <a:rPr lang="en-GB" sz="2600" b="1" dirty="0" smtClean="0"/>
              <a:t>  Child murder</a:t>
            </a:r>
          </a:p>
          <a:p>
            <a:pPr marL="0" indent="0">
              <a:buFont typeface="Wingdings" pitchFamily="2" charset="2"/>
              <a:buChar char="§"/>
            </a:pPr>
            <a:r>
              <a:rPr lang="en-GB" sz="2600" b="1" dirty="0" smtClean="0"/>
              <a:t>  Manslaughter</a:t>
            </a:r>
          </a:p>
          <a:p>
            <a:pPr marL="0" indent="0">
              <a:buFont typeface="Wingdings" pitchFamily="2" charset="2"/>
              <a:buChar char="§"/>
            </a:pPr>
            <a:r>
              <a:rPr lang="en-GB" sz="2600" b="1" dirty="0" smtClean="0"/>
              <a:t>  Child death</a:t>
            </a:r>
            <a:endParaRPr lang="en-US" sz="26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404664"/>
            <a:ext cx="2448273" cy="504056"/>
          </a:xfrm>
          <a:prstGeom prst="rect">
            <a:avLst/>
          </a:prstGeom>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43050"/>
            <a:ext cx="7772400" cy="3082094"/>
          </a:xfrm>
          <a:solidFill>
            <a:schemeClr val="accent4">
              <a:lumMod val="40000"/>
              <a:lumOff val="60000"/>
            </a:schemeClr>
          </a:solidFill>
          <a:ln>
            <a:noFill/>
          </a:ln>
        </p:spPr>
        <p:txBody>
          <a:bodyPr>
            <a:noAutofit/>
          </a:bodyPr>
          <a:lstStyle/>
          <a:p>
            <a:r>
              <a:rPr lang="en-GB" sz="4000" b="1" dirty="0" smtClean="0">
                <a:solidFill>
                  <a:schemeClr val="accent4">
                    <a:lumMod val="50000"/>
                  </a:schemeClr>
                </a:solidFill>
              </a:rPr>
              <a:t/>
            </a:r>
            <a:br>
              <a:rPr lang="en-GB" sz="4000" b="1" dirty="0" smtClean="0">
                <a:solidFill>
                  <a:schemeClr val="accent4">
                    <a:lumMod val="50000"/>
                  </a:schemeClr>
                </a:solidFill>
              </a:rPr>
            </a:br>
            <a:r>
              <a:rPr lang="en-GB" sz="4000" b="1" dirty="0">
                <a:solidFill>
                  <a:schemeClr val="accent4">
                    <a:lumMod val="50000"/>
                  </a:schemeClr>
                </a:solidFill>
              </a:rPr>
              <a:t/>
            </a:r>
            <a:br>
              <a:rPr lang="en-GB" sz="4000" b="1" dirty="0">
                <a:solidFill>
                  <a:schemeClr val="accent4">
                    <a:lumMod val="50000"/>
                  </a:schemeClr>
                </a:solidFill>
              </a:rPr>
            </a:br>
            <a:r>
              <a:rPr lang="en-GB" sz="4000" b="1" dirty="0" smtClean="0">
                <a:solidFill>
                  <a:schemeClr val="accent4">
                    <a:lumMod val="50000"/>
                  </a:schemeClr>
                </a:solidFill>
              </a:rPr>
              <a:t/>
            </a:r>
            <a:br>
              <a:rPr lang="en-GB" sz="4000" b="1" dirty="0" smtClean="0">
                <a:solidFill>
                  <a:schemeClr val="accent4">
                    <a:lumMod val="50000"/>
                  </a:schemeClr>
                </a:solidFill>
              </a:rPr>
            </a:br>
            <a:r>
              <a:rPr lang="en-GB" sz="4000" b="1" dirty="0" smtClean="0">
                <a:solidFill>
                  <a:schemeClr val="accent4">
                    <a:lumMod val="50000"/>
                  </a:schemeClr>
                </a:solidFill>
              </a:rPr>
              <a:t>Responding To, and Understanding Filicide.</a:t>
            </a:r>
            <a:br>
              <a:rPr lang="en-GB" sz="4000" b="1" dirty="0" smtClean="0">
                <a:solidFill>
                  <a:schemeClr val="accent4">
                    <a:lumMod val="50000"/>
                  </a:schemeClr>
                </a:solidFill>
              </a:rPr>
            </a:br>
            <a:r>
              <a:rPr lang="en-GB" sz="4000" b="1" dirty="0" smtClean="0">
                <a:solidFill>
                  <a:schemeClr val="accent4">
                    <a:lumMod val="50000"/>
                  </a:schemeClr>
                </a:solidFill>
              </a:rPr>
              <a:t>Challenges and Psychosocial Perspectives</a:t>
            </a:r>
            <a:br>
              <a:rPr lang="en-GB" sz="4000" b="1" dirty="0" smtClean="0">
                <a:solidFill>
                  <a:schemeClr val="accent4">
                    <a:lumMod val="50000"/>
                  </a:schemeClr>
                </a:solidFill>
              </a:rPr>
            </a:br>
            <a:r>
              <a:rPr lang="en-GB" sz="4000" b="1" dirty="0" smtClean="0">
                <a:solidFill>
                  <a:schemeClr val="accent4">
                    <a:lumMod val="50000"/>
                  </a:schemeClr>
                </a:solidFill>
              </a:rPr>
              <a:t/>
            </a:r>
            <a:br>
              <a:rPr lang="en-GB" sz="4000" b="1" dirty="0" smtClean="0">
                <a:solidFill>
                  <a:schemeClr val="accent4">
                    <a:lumMod val="50000"/>
                  </a:schemeClr>
                </a:solidFill>
              </a:rPr>
            </a:br>
            <a:endParaRPr lang="en-US" sz="4000" b="1" dirty="0">
              <a:solidFill>
                <a:schemeClr val="accent4">
                  <a:lumMod val="50000"/>
                </a:schemeClr>
              </a:solidFill>
            </a:endParaRPr>
          </a:p>
        </p:txBody>
      </p:sp>
      <p:sp>
        <p:nvSpPr>
          <p:cNvPr id="3" name="Subtitle 2"/>
          <p:cNvSpPr>
            <a:spLocks noGrp="1"/>
          </p:cNvSpPr>
          <p:nvPr>
            <p:ph type="subTitle" idx="1"/>
          </p:nvPr>
        </p:nvSpPr>
        <p:spPr>
          <a:xfrm>
            <a:off x="1691680" y="5301208"/>
            <a:ext cx="6400800" cy="1008112"/>
          </a:xfrm>
          <a:solidFill>
            <a:schemeClr val="accent4">
              <a:lumMod val="40000"/>
              <a:lumOff val="60000"/>
            </a:schemeClr>
          </a:solidFill>
          <a:ln>
            <a:noFill/>
          </a:ln>
        </p:spPr>
        <p:txBody>
          <a:bodyPr>
            <a:normAutofit fontScale="62500" lnSpcReduction="20000"/>
          </a:bodyPr>
          <a:lstStyle/>
          <a:p>
            <a:endParaRPr lang="en-GB" b="1" dirty="0" smtClean="0"/>
          </a:p>
          <a:p>
            <a:r>
              <a:rPr lang="en-GB" b="1" dirty="0" smtClean="0">
                <a:solidFill>
                  <a:schemeClr val="accent4">
                    <a:lumMod val="75000"/>
                  </a:schemeClr>
                </a:solidFill>
              </a:rPr>
              <a:t>Dr Julia Stroud</a:t>
            </a:r>
          </a:p>
          <a:p>
            <a:r>
              <a:rPr lang="en-GB" b="1" dirty="0" smtClean="0">
                <a:solidFill>
                  <a:schemeClr val="accent4">
                    <a:lumMod val="75000"/>
                  </a:schemeClr>
                </a:solidFill>
              </a:rPr>
              <a:t>University of Brighton</a:t>
            </a:r>
          </a:p>
          <a:p>
            <a:endParaRPr lang="en-GB" dirty="0" smtClean="0">
              <a:solidFill>
                <a:schemeClr val="tx1">
                  <a:lumMod val="75000"/>
                  <a:lumOff val="25000"/>
                </a:schemeClr>
              </a:solidFill>
            </a:endParaRPr>
          </a:p>
          <a:p>
            <a:endParaRPr lang="en-US" dirty="0">
              <a:solidFill>
                <a:schemeClr val="tx1">
                  <a:lumMod val="75000"/>
                  <a:lumOff val="2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1" y="1844825"/>
            <a:ext cx="2448273" cy="504056"/>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a:ln>
            <a:noFill/>
          </a:ln>
        </p:spPr>
        <p:txBody>
          <a:bodyPr>
            <a:normAutofit/>
          </a:bodyPr>
          <a:lstStyle/>
          <a:p>
            <a:pPr algn="l"/>
            <a:r>
              <a:rPr lang="en-GB" sz="2800" b="1" dirty="0" smtClean="0"/>
              <a:t>Complexities of filicide: challenges </a:t>
            </a:r>
            <a:br>
              <a:rPr lang="en-GB" sz="2800" b="1" dirty="0" smtClean="0"/>
            </a:br>
            <a:r>
              <a:rPr lang="en-GB" sz="2800" b="1" dirty="0" smtClean="0"/>
              <a:t>of terminology and definition </a:t>
            </a:r>
            <a:endParaRPr lang="en-US" sz="2800" dirty="0"/>
          </a:p>
        </p:txBody>
      </p:sp>
      <p:sp>
        <p:nvSpPr>
          <p:cNvPr id="3" name="Content Placeholder 2"/>
          <p:cNvSpPr>
            <a:spLocks noGrp="1"/>
          </p:cNvSpPr>
          <p:nvPr>
            <p:ph idx="1"/>
          </p:nvPr>
        </p:nvSpPr>
        <p:spPr/>
        <p:txBody>
          <a:bodyPr>
            <a:normAutofit/>
          </a:bodyPr>
          <a:lstStyle/>
          <a:p>
            <a:pPr marL="0" indent="0">
              <a:lnSpc>
                <a:spcPct val="110000"/>
              </a:lnSpc>
              <a:spcBef>
                <a:spcPts val="0"/>
              </a:spcBef>
              <a:buNone/>
            </a:pPr>
            <a:r>
              <a:rPr lang="en-GB" sz="2600" dirty="0" smtClean="0"/>
              <a:t>Because of the complexity and the heterogeneity of the phenomenon </a:t>
            </a:r>
            <a:r>
              <a:rPr lang="en-GB" sz="2600" i="1" dirty="0" smtClean="0"/>
              <a:t>do we need different terminology and definitions?</a:t>
            </a:r>
          </a:p>
          <a:p>
            <a:pPr marL="0" indent="0">
              <a:lnSpc>
                <a:spcPct val="110000"/>
              </a:lnSpc>
              <a:spcBef>
                <a:spcPts val="0"/>
              </a:spcBef>
              <a:buNone/>
            </a:pPr>
            <a:endParaRPr lang="en-GB" sz="2600" dirty="0" smtClean="0"/>
          </a:p>
          <a:p>
            <a:pPr marL="0" indent="0">
              <a:lnSpc>
                <a:spcPct val="110000"/>
              </a:lnSpc>
              <a:spcBef>
                <a:spcPts val="0"/>
              </a:spcBef>
              <a:buNone/>
            </a:pPr>
            <a:r>
              <a:rPr lang="en-GB" sz="2600" dirty="0" smtClean="0"/>
              <a:t>OR </a:t>
            </a:r>
          </a:p>
          <a:p>
            <a:pPr marL="0" indent="0">
              <a:lnSpc>
                <a:spcPct val="110000"/>
              </a:lnSpc>
              <a:spcBef>
                <a:spcPts val="0"/>
              </a:spcBef>
              <a:buNone/>
            </a:pPr>
            <a:endParaRPr lang="en-GB" sz="2600" dirty="0" smtClean="0"/>
          </a:p>
          <a:p>
            <a:pPr marL="0" indent="0">
              <a:lnSpc>
                <a:spcPct val="110000"/>
              </a:lnSpc>
              <a:spcBef>
                <a:spcPts val="0"/>
              </a:spcBef>
              <a:buNone/>
            </a:pPr>
            <a:r>
              <a:rPr lang="en-GB" sz="2600" dirty="0" smtClean="0"/>
              <a:t>Does it mean </a:t>
            </a:r>
            <a:r>
              <a:rPr lang="en-GB" sz="2600" i="1" dirty="0" smtClean="0"/>
              <a:t>we are discussing different entities/ phenomena</a:t>
            </a:r>
            <a:r>
              <a:rPr lang="en-GB" sz="2600" dirty="0" smtClean="0"/>
              <a:t> and does it preclude advancing our understanding of the issues?</a:t>
            </a:r>
            <a:endParaRPr lang="en-US" sz="2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3636" y="785794"/>
            <a:ext cx="2448273" cy="504056"/>
          </a:xfrm>
          <a:prstGeom prst="rect">
            <a:avLst/>
          </a:prstGeom>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8715436" cy="928694"/>
          </a:xfrm>
          <a:solidFill>
            <a:schemeClr val="accent4">
              <a:lumMod val="20000"/>
              <a:lumOff val="80000"/>
            </a:schemeClr>
          </a:solidFill>
          <a:ln>
            <a:noFill/>
          </a:ln>
        </p:spPr>
        <p:txBody>
          <a:bodyPr>
            <a:noAutofit/>
          </a:bodyPr>
          <a:lstStyle/>
          <a:p>
            <a:pPr algn="l"/>
            <a:r>
              <a:rPr lang="en-GB" sz="2800" b="1" dirty="0" smtClean="0"/>
              <a:t>Complexities of filicide: challenges of </a:t>
            </a:r>
            <a:br>
              <a:rPr lang="en-GB" sz="2800" b="1" dirty="0" smtClean="0"/>
            </a:br>
            <a:r>
              <a:rPr lang="en-GB" sz="2800" b="1" dirty="0" smtClean="0"/>
              <a:t>terminology and definition </a:t>
            </a:r>
            <a:endParaRPr lang="en-US" sz="2800" dirty="0"/>
          </a:p>
        </p:txBody>
      </p:sp>
      <p:sp>
        <p:nvSpPr>
          <p:cNvPr id="3" name="Content Placeholder 2"/>
          <p:cNvSpPr>
            <a:spLocks noGrp="1"/>
          </p:cNvSpPr>
          <p:nvPr>
            <p:ph idx="1"/>
          </p:nvPr>
        </p:nvSpPr>
        <p:spPr>
          <a:xfrm>
            <a:off x="457200" y="1285860"/>
            <a:ext cx="8229600" cy="4840303"/>
          </a:xfrm>
        </p:spPr>
        <p:txBody>
          <a:bodyPr>
            <a:normAutofit/>
          </a:bodyPr>
          <a:lstStyle/>
          <a:p>
            <a:pPr>
              <a:buNone/>
            </a:pPr>
            <a:endParaRPr lang="en-GB" sz="2600" b="1" dirty="0" smtClean="0"/>
          </a:p>
          <a:p>
            <a:pPr>
              <a:buNone/>
            </a:pPr>
            <a:endParaRPr lang="en-GB" sz="2600" b="1" dirty="0" smtClean="0"/>
          </a:p>
          <a:p>
            <a:pPr>
              <a:buNone/>
            </a:pPr>
            <a:endParaRPr lang="en-GB" sz="2600" b="1" dirty="0" smtClean="0"/>
          </a:p>
          <a:p>
            <a:pPr indent="0">
              <a:buNone/>
            </a:pPr>
            <a:endParaRPr lang="en-GB" sz="2600" dirty="0" smtClean="0"/>
          </a:p>
          <a:p>
            <a:pPr indent="0">
              <a:buNone/>
            </a:pPr>
            <a:endParaRPr lang="en-GB" sz="2600" dirty="0" smtClean="0"/>
          </a:p>
          <a:p>
            <a:pPr indent="0">
              <a:buNone/>
            </a:pPr>
            <a:endParaRPr lang="en-GB" sz="2600" dirty="0" smtClean="0"/>
          </a:p>
          <a:p>
            <a:pPr indent="0">
              <a:buNone/>
            </a:pPr>
            <a:endParaRPr lang="en-GB" sz="2600" dirty="0" smtClean="0"/>
          </a:p>
          <a:p>
            <a:pPr>
              <a:buNone/>
            </a:pPr>
            <a:endParaRPr lang="en-GB" sz="2600" b="1" dirty="0" smtClean="0"/>
          </a:p>
        </p:txBody>
      </p:sp>
      <p:graphicFrame>
        <p:nvGraphicFramePr>
          <p:cNvPr id="4" name="Table 3"/>
          <p:cNvGraphicFramePr>
            <a:graphicFrameLocks noGrp="1"/>
          </p:cNvGraphicFramePr>
          <p:nvPr/>
        </p:nvGraphicFramePr>
        <p:xfrm>
          <a:off x="214282" y="1142984"/>
          <a:ext cx="8715436" cy="5286412"/>
        </p:xfrm>
        <a:graphic>
          <a:graphicData uri="http://schemas.openxmlformats.org/drawingml/2006/table">
            <a:tbl>
              <a:tblPr firstRow="1" bandRow="1">
                <a:tableStyleId>{B301B821-A1FF-4177-AEE7-76D212191A09}</a:tableStyleId>
              </a:tblPr>
              <a:tblGrid>
                <a:gridCol w="1785950"/>
                <a:gridCol w="6929486"/>
              </a:tblGrid>
              <a:tr h="55819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t>Categorisation/ classification by motive </a:t>
                      </a:r>
                      <a:endParaRPr lang="en-GB" sz="2800" b="1" dirty="0" smtClean="0"/>
                    </a:p>
                  </a:txBody>
                  <a:tcPr/>
                </a:tc>
                <a:tc hMerge="1">
                  <a:txBody>
                    <a:bodyPr/>
                    <a:lstStyle/>
                    <a:p>
                      <a:endParaRPr lang="en-US" dirty="0"/>
                    </a:p>
                  </a:txBody>
                  <a:tcPr/>
                </a:tc>
              </a:tr>
              <a:tr h="886541">
                <a:tc>
                  <a:txBody>
                    <a:bodyPr/>
                    <a:lstStyle/>
                    <a:p>
                      <a:r>
                        <a:rPr lang="en-GB" sz="2400" dirty="0" err="1" smtClean="0"/>
                        <a:t>Resnick</a:t>
                      </a:r>
                      <a:r>
                        <a:rPr lang="en-GB" sz="2400" dirty="0" smtClean="0"/>
                        <a:t> </a:t>
                      </a:r>
                    </a:p>
                    <a:p>
                      <a:r>
                        <a:rPr lang="en-GB" sz="2400" dirty="0" smtClean="0"/>
                        <a:t>1969</a:t>
                      </a:r>
                      <a:endParaRPr lang="en-GB" sz="24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Altruistic;</a:t>
                      </a:r>
                      <a:r>
                        <a:rPr lang="en-GB" sz="2400" baseline="0" dirty="0" smtClean="0"/>
                        <a:t> acutely</a:t>
                      </a:r>
                      <a:r>
                        <a:rPr lang="en-GB" sz="2400" dirty="0" smtClean="0"/>
                        <a:t> psychotic; unwanted child; accidental; spouse revenge</a:t>
                      </a:r>
                    </a:p>
                  </a:txBody>
                  <a:tcPr/>
                </a:tc>
              </a:tr>
              <a:tr h="886541">
                <a:tc>
                  <a:txBody>
                    <a:bodyPr/>
                    <a:lstStyle/>
                    <a:p>
                      <a:r>
                        <a:rPr lang="en-GB" sz="2400" dirty="0" err="1" smtClean="0"/>
                        <a:t>d’Orban</a:t>
                      </a:r>
                      <a:r>
                        <a:rPr lang="en-GB" sz="2400" dirty="0" smtClean="0"/>
                        <a:t> </a:t>
                      </a:r>
                    </a:p>
                    <a:p>
                      <a:r>
                        <a:rPr lang="en-GB" sz="2400" dirty="0" smtClean="0"/>
                        <a:t>1979</a:t>
                      </a:r>
                      <a:endParaRPr lang="en-GB" sz="2400" b="1" dirty="0" smtClean="0"/>
                    </a:p>
                  </a:txBody>
                  <a:tcPr/>
                </a:tc>
                <a:tc>
                  <a:txBody>
                    <a:bodyPr/>
                    <a:lstStyle/>
                    <a:p>
                      <a:r>
                        <a:rPr lang="en-GB" sz="2400" dirty="0" smtClean="0"/>
                        <a:t>Battering mothers; mentally</a:t>
                      </a:r>
                      <a:r>
                        <a:rPr lang="en-GB" sz="2400" baseline="0" dirty="0" smtClean="0"/>
                        <a:t> ill  mothers; </a:t>
                      </a:r>
                      <a:r>
                        <a:rPr lang="en-GB" sz="2400" baseline="0" dirty="0" err="1" smtClean="0"/>
                        <a:t>neonaticides</a:t>
                      </a:r>
                      <a:r>
                        <a:rPr lang="en-GB" sz="2400" baseline="0" dirty="0" smtClean="0"/>
                        <a:t>; retaliating women; unwanted children; mercy killing</a:t>
                      </a:r>
                      <a:endParaRPr lang="en-US" sz="2400" dirty="0"/>
                    </a:p>
                  </a:txBody>
                  <a:tcPr/>
                </a:tc>
              </a:tr>
              <a:tr h="1280559">
                <a:tc>
                  <a:txBody>
                    <a:bodyPr/>
                    <a:lstStyle/>
                    <a:p>
                      <a:r>
                        <a:rPr lang="en-GB" sz="2400" dirty="0" smtClean="0"/>
                        <a:t>Bourget and Bradford </a:t>
                      </a:r>
                    </a:p>
                    <a:p>
                      <a:r>
                        <a:rPr lang="en-GB" sz="2400" dirty="0" smtClean="0"/>
                        <a:t>1990</a:t>
                      </a:r>
                      <a:endParaRPr lang="en-US" sz="2400" b="1" dirty="0"/>
                    </a:p>
                  </a:txBody>
                  <a:tcPr/>
                </a:tc>
                <a:tc>
                  <a:txBody>
                    <a:bodyPr/>
                    <a:lstStyle/>
                    <a:p>
                      <a:r>
                        <a:rPr lang="en-GB" sz="2400" dirty="0" smtClean="0"/>
                        <a:t>Pathological</a:t>
                      </a:r>
                      <a:r>
                        <a:rPr lang="en-GB" sz="2400" baseline="0" dirty="0" smtClean="0"/>
                        <a:t> filicide (altruistic/ extended suicide); accidental (battering) filicide; retaliating filicide; </a:t>
                      </a:r>
                      <a:r>
                        <a:rPr lang="en-GB" sz="2400" baseline="0" dirty="0" err="1" smtClean="0"/>
                        <a:t>neonaticide</a:t>
                      </a:r>
                      <a:r>
                        <a:rPr lang="en-GB" sz="2400" baseline="0" dirty="0" smtClean="0"/>
                        <a:t>; paternal filicide</a:t>
                      </a:r>
                      <a:endParaRPr lang="en-US" sz="2400" dirty="0"/>
                    </a:p>
                  </a:txBody>
                  <a:tcPr/>
                </a:tc>
              </a:tr>
              <a:tr h="1674578">
                <a:tc>
                  <a:txBody>
                    <a:bodyPr/>
                    <a:lstStyle/>
                    <a:p>
                      <a:r>
                        <a:rPr lang="en-GB" sz="2400" dirty="0" err="1" smtClean="0"/>
                        <a:t>Wilczynski</a:t>
                      </a:r>
                      <a:r>
                        <a:rPr lang="en-GB" sz="2400" dirty="0" smtClean="0"/>
                        <a:t> 1997</a:t>
                      </a:r>
                      <a:endParaRPr lang="en-US" sz="2400" b="1" dirty="0"/>
                    </a:p>
                  </a:txBody>
                  <a:tcPr/>
                </a:tc>
                <a:tc>
                  <a:txBody>
                    <a:bodyPr/>
                    <a:lstStyle/>
                    <a:p>
                      <a:r>
                        <a:rPr lang="en-GB" sz="2400" dirty="0" smtClean="0"/>
                        <a:t>Retaliating; jealousy of/ rejection by victim; altruistic; unwanted child/</a:t>
                      </a:r>
                      <a:r>
                        <a:rPr lang="en-GB" sz="2400" dirty="0" err="1" smtClean="0"/>
                        <a:t>neonaticide</a:t>
                      </a:r>
                      <a:r>
                        <a:rPr lang="en-GB" sz="2400" dirty="0" smtClean="0"/>
                        <a:t>; discipline; psychosis in parent; MSBP; killings secondary to sexual/ ritual abuse; no intent to kill/ injure; unknown motive </a:t>
                      </a:r>
                      <a:endParaRPr lang="en-US" sz="2400" dirty="0"/>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57950" y="285728"/>
            <a:ext cx="2448273" cy="504056"/>
          </a:xfrm>
          <a:prstGeom prst="rect">
            <a:avLst/>
          </a:prstGeom>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a:solidFill>
            <a:schemeClr val="accent4">
              <a:lumMod val="20000"/>
              <a:lumOff val="80000"/>
            </a:schemeClr>
          </a:solidFill>
          <a:ln>
            <a:noFill/>
          </a:ln>
        </p:spPr>
        <p:txBody>
          <a:bodyPr>
            <a:normAutofit/>
          </a:bodyPr>
          <a:lstStyle/>
          <a:p>
            <a:pPr algn="l"/>
            <a:r>
              <a:rPr lang="en-GB" sz="2800" b="1" dirty="0" smtClean="0"/>
              <a:t>Complexities of filicide: challenges of </a:t>
            </a:r>
            <a:br>
              <a:rPr lang="en-GB" sz="2800" b="1" dirty="0" smtClean="0"/>
            </a:br>
            <a:r>
              <a:rPr lang="en-GB" sz="2800" b="1" dirty="0" smtClean="0"/>
              <a:t>terminology and definition </a:t>
            </a:r>
            <a:endParaRPr lang="en-US" sz="2800" dirty="0"/>
          </a:p>
        </p:txBody>
      </p:sp>
      <p:sp>
        <p:nvSpPr>
          <p:cNvPr id="3" name="Content Placeholder 2"/>
          <p:cNvSpPr>
            <a:spLocks noGrp="1"/>
          </p:cNvSpPr>
          <p:nvPr>
            <p:ph idx="1"/>
          </p:nvPr>
        </p:nvSpPr>
        <p:spPr>
          <a:xfrm>
            <a:off x="457200" y="1428736"/>
            <a:ext cx="8229600" cy="5072098"/>
          </a:xfrm>
        </p:spPr>
        <p:txBody>
          <a:bodyPr>
            <a:noAutofit/>
          </a:bodyPr>
          <a:lstStyle/>
          <a:p>
            <a:pPr>
              <a:buNone/>
            </a:pPr>
            <a:r>
              <a:rPr lang="en-GB" sz="2200" b="1" dirty="0" smtClean="0"/>
              <a:t>Differential classification/ categorisations </a:t>
            </a:r>
          </a:p>
          <a:p>
            <a:pPr marL="0" indent="0">
              <a:spcBef>
                <a:spcPts val="0"/>
              </a:spcBef>
              <a:buFont typeface="Wingdings" pitchFamily="2" charset="2"/>
              <a:buChar char="§"/>
            </a:pPr>
            <a:r>
              <a:rPr lang="en-GB" sz="2200" dirty="0" smtClean="0"/>
              <a:t>  Developed from psychiatric literature – focus often mental illness</a:t>
            </a:r>
          </a:p>
          <a:p>
            <a:pPr marL="0" indent="0">
              <a:spcBef>
                <a:spcPts val="0"/>
              </a:spcBef>
              <a:buNone/>
            </a:pPr>
            <a:endParaRPr lang="en-GB" sz="2200" dirty="0" smtClean="0"/>
          </a:p>
          <a:p>
            <a:pPr marL="0" indent="0">
              <a:spcBef>
                <a:spcPts val="0"/>
              </a:spcBef>
              <a:buFont typeface="Wingdings" pitchFamily="2" charset="2"/>
              <a:buChar char="§"/>
            </a:pPr>
            <a:r>
              <a:rPr lang="en-GB" sz="2200" dirty="0" smtClean="0"/>
              <a:t>  Focus also on motive</a:t>
            </a:r>
          </a:p>
          <a:p>
            <a:pPr marL="0" indent="0">
              <a:spcBef>
                <a:spcPts val="0"/>
              </a:spcBef>
              <a:buNone/>
            </a:pPr>
            <a:endParaRPr lang="en-GB" sz="2200" dirty="0" smtClean="0"/>
          </a:p>
          <a:p>
            <a:pPr marL="0" indent="0">
              <a:spcBef>
                <a:spcPts val="0"/>
              </a:spcBef>
              <a:buFont typeface="Wingdings" pitchFamily="2" charset="2"/>
              <a:buChar char="§"/>
            </a:pPr>
            <a:r>
              <a:rPr lang="en-GB" sz="2200" dirty="0" smtClean="0"/>
              <a:t>  Aim to develop explanatory theories</a:t>
            </a:r>
          </a:p>
          <a:p>
            <a:pPr marL="0" indent="0">
              <a:spcBef>
                <a:spcPts val="0"/>
              </a:spcBef>
              <a:buNone/>
            </a:pPr>
            <a:endParaRPr lang="en-GB" sz="2200" dirty="0" smtClean="0"/>
          </a:p>
          <a:p>
            <a:pPr marL="0" indent="0">
              <a:spcBef>
                <a:spcPts val="0"/>
              </a:spcBef>
              <a:buFont typeface="Wingdings" pitchFamily="2" charset="2"/>
              <a:buChar char="§"/>
            </a:pPr>
            <a:r>
              <a:rPr lang="en-GB" sz="2200" dirty="0" smtClean="0"/>
              <a:t>  Can be difficult to assign a case to one specific group</a:t>
            </a:r>
          </a:p>
          <a:p>
            <a:pPr marL="0" indent="0">
              <a:spcBef>
                <a:spcPts val="0"/>
              </a:spcBef>
              <a:buNone/>
            </a:pPr>
            <a:endParaRPr lang="en-GB" sz="2200" dirty="0" smtClean="0"/>
          </a:p>
          <a:p>
            <a:pPr marL="0" indent="0">
              <a:spcBef>
                <a:spcPts val="0"/>
              </a:spcBef>
              <a:buFont typeface="Wingdings" pitchFamily="2" charset="2"/>
              <a:buChar char="§"/>
            </a:pPr>
            <a:r>
              <a:rPr lang="en-GB" sz="2200" dirty="0" smtClean="0"/>
              <a:t>  Retrospective analysis of motive can ignore wider situational issues</a:t>
            </a:r>
          </a:p>
          <a:p>
            <a:pPr marL="0" indent="0">
              <a:spcBef>
                <a:spcPts val="0"/>
              </a:spcBef>
              <a:buNone/>
            </a:pPr>
            <a:endParaRPr lang="en-GB" sz="2200" dirty="0" smtClean="0"/>
          </a:p>
          <a:p>
            <a:pPr marL="0" indent="0">
              <a:spcBef>
                <a:spcPts val="0"/>
              </a:spcBef>
              <a:buFont typeface="Wingdings" pitchFamily="2" charset="2"/>
              <a:buChar char="§"/>
            </a:pPr>
            <a:r>
              <a:rPr lang="en-GB" sz="2200" dirty="0" smtClean="0"/>
              <a:t>   Assumption that motive assigned is correct (Brown and Tyson 2012) </a:t>
            </a:r>
          </a:p>
          <a:p>
            <a:pPr marL="0" indent="0">
              <a:spcBef>
                <a:spcPts val="0"/>
              </a:spcBef>
              <a:buNone/>
            </a:pPr>
            <a:r>
              <a:rPr lang="en-GB" sz="2200" dirty="0" smtClean="0"/>
              <a:t>     but this is not always the case (</a:t>
            </a:r>
            <a:r>
              <a:rPr lang="en-GB" sz="2200" dirty="0" err="1" smtClean="0"/>
              <a:t>Mouzos</a:t>
            </a:r>
            <a:r>
              <a:rPr lang="en-GB" sz="2200" dirty="0" smtClean="0"/>
              <a:t> and  </a:t>
            </a:r>
            <a:r>
              <a:rPr lang="en-GB" sz="2200" dirty="0" err="1" smtClean="0"/>
              <a:t>Rushworth</a:t>
            </a:r>
            <a:r>
              <a:rPr lang="en-GB" sz="2200" dirty="0" smtClean="0"/>
              <a:t> 2003) </a:t>
            </a:r>
          </a:p>
          <a:p>
            <a:pPr marL="0" indent="0">
              <a:spcBef>
                <a:spcPts val="0"/>
              </a:spcBef>
              <a:buNone/>
            </a:pPr>
            <a:endParaRPr lang="en-GB" sz="2200" b="1" dirty="0" smtClean="0"/>
          </a:p>
          <a:p>
            <a:pPr marL="0" indent="0">
              <a:spcBef>
                <a:spcPts val="0"/>
              </a:spcBef>
              <a:buNone/>
            </a:pPr>
            <a:r>
              <a:rPr lang="en-GB" sz="2200" b="1" dirty="0" smtClean="0"/>
              <a:t>Have classifications helped or impeded our </a:t>
            </a:r>
            <a:r>
              <a:rPr lang="en-GB" sz="2200" b="1" i="1" dirty="0" smtClean="0"/>
              <a:t>interrogation</a:t>
            </a:r>
            <a:r>
              <a:rPr lang="en-GB" sz="2200" b="1" dirty="0" smtClean="0"/>
              <a:t> of filicide?</a:t>
            </a:r>
            <a:endParaRPr lang="en-US" sz="22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5074" y="571480"/>
            <a:ext cx="2448273" cy="504056"/>
          </a:xfrm>
          <a:prstGeom prst="rect">
            <a:avLst/>
          </a:prstGeom>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329642" cy="796908"/>
          </a:xfrm>
          <a:solidFill>
            <a:schemeClr val="accent4">
              <a:lumMod val="20000"/>
              <a:lumOff val="80000"/>
            </a:schemeClr>
          </a:solidFill>
          <a:ln>
            <a:noFill/>
          </a:ln>
        </p:spPr>
        <p:txBody>
          <a:bodyPr>
            <a:normAutofit fontScale="90000"/>
          </a:bodyPr>
          <a:lstStyle/>
          <a:p>
            <a:pPr algn="l"/>
            <a:r>
              <a:rPr lang="en-GB" sz="2800" b="1" dirty="0" smtClean="0"/>
              <a:t>Complexities of filicide: challenges </a:t>
            </a:r>
            <a:br>
              <a:rPr lang="en-GB" sz="2800" b="1" dirty="0" smtClean="0"/>
            </a:br>
            <a:r>
              <a:rPr lang="en-GB" sz="2800" b="1" dirty="0" smtClean="0"/>
              <a:t>of incidence</a:t>
            </a:r>
            <a:endParaRPr lang="en-US" sz="2800" dirty="0"/>
          </a:p>
        </p:txBody>
      </p:sp>
      <p:sp>
        <p:nvSpPr>
          <p:cNvPr id="3" name="Content Placeholder 2"/>
          <p:cNvSpPr>
            <a:spLocks noGrp="1"/>
          </p:cNvSpPr>
          <p:nvPr>
            <p:ph idx="1"/>
          </p:nvPr>
        </p:nvSpPr>
        <p:spPr>
          <a:xfrm>
            <a:off x="285720" y="1285860"/>
            <a:ext cx="8501122" cy="5214974"/>
          </a:xfrm>
        </p:spPr>
        <p:txBody>
          <a:bodyPr>
            <a:noAutofit/>
          </a:bodyPr>
          <a:lstStyle/>
          <a:p>
            <a:pPr marL="0" indent="0">
              <a:spcBef>
                <a:spcPts val="0"/>
              </a:spcBef>
              <a:buNone/>
            </a:pPr>
            <a:r>
              <a:rPr lang="en-GB" sz="2400" b="1" dirty="0" smtClean="0"/>
              <a:t>Do we know, on our country, how many children are killed by their parent(s) each year?</a:t>
            </a:r>
          </a:p>
          <a:p>
            <a:pPr marL="0" indent="0">
              <a:spcBef>
                <a:spcPts val="0"/>
              </a:spcBef>
              <a:buNone/>
            </a:pPr>
            <a:endParaRPr lang="en-GB" sz="2400" dirty="0"/>
          </a:p>
          <a:p>
            <a:pPr marL="0" indent="0">
              <a:spcBef>
                <a:spcPts val="0"/>
              </a:spcBef>
              <a:buNone/>
            </a:pPr>
            <a:r>
              <a:rPr lang="en-GB" sz="2400" b="1" dirty="0" smtClean="0"/>
              <a:t>A rare phenomenon      (</a:t>
            </a:r>
            <a:r>
              <a:rPr lang="en-GB" sz="2400" dirty="0" smtClean="0"/>
              <a:t>Stanton et al 2000; Pritchard 2002)</a:t>
            </a:r>
          </a:p>
          <a:p>
            <a:pPr marL="0" indent="0">
              <a:spcBef>
                <a:spcPts val="0"/>
              </a:spcBef>
              <a:buNone/>
            </a:pPr>
            <a:endParaRPr lang="en-GB" sz="2400" b="1" dirty="0" smtClean="0"/>
          </a:p>
          <a:p>
            <a:pPr marL="0" indent="0">
              <a:spcBef>
                <a:spcPts val="0"/>
              </a:spcBef>
              <a:buNone/>
            </a:pPr>
            <a:r>
              <a:rPr lang="en-GB" sz="2400" b="1" dirty="0" smtClean="0"/>
              <a:t>Child death statistics </a:t>
            </a:r>
            <a:r>
              <a:rPr lang="en-GB" sz="2400" dirty="0" smtClean="0"/>
              <a:t>– UK: </a:t>
            </a:r>
            <a:r>
              <a:rPr lang="en-GB" sz="2400" b="1" dirty="0" smtClean="0"/>
              <a:t>range of data sets </a:t>
            </a:r>
            <a:r>
              <a:rPr lang="en-GB" sz="2400" dirty="0" smtClean="0"/>
              <a:t>-  different recording criteria </a:t>
            </a:r>
          </a:p>
          <a:p>
            <a:pPr marL="0" indent="0">
              <a:spcBef>
                <a:spcPts val="0"/>
              </a:spcBef>
              <a:buNone/>
            </a:pPr>
            <a:r>
              <a:rPr lang="en-GB" sz="2400" dirty="0" smtClean="0"/>
              <a:t>e.g. WHO Mortality Data and Statistics; Office for National Statistics Focus on Violent Crime and Sexual Offences; ONS Causes of Death Statistics; Child Death Overview Panel Returns; Serious Case Reviews</a:t>
            </a:r>
          </a:p>
          <a:p>
            <a:pPr marL="0" indent="0">
              <a:spcBef>
                <a:spcPts val="0"/>
              </a:spcBef>
              <a:buNone/>
            </a:pPr>
            <a:endParaRPr lang="en-GB" sz="2400" dirty="0" smtClean="0"/>
          </a:p>
          <a:p>
            <a:pPr marL="0" indent="0">
              <a:spcBef>
                <a:spcPts val="0"/>
              </a:spcBef>
              <a:buNone/>
            </a:pPr>
            <a:r>
              <a:rPr lang="en-GB" sz="2400" b="1" dirty="0" smtClean="0"/>
              <a:t>Different data sets show slightly different numbers of children dying as a result of violence </a:t>
            </a:r>
            <a:endParaRPr lang="en-US" sz="2400" b="1" dirty="0" smtClean="0"/>
          </a:p>
          <a:p>
            <a:pPr marL="0" indent="0">
              <a:spcBef>
                <a:spcPts val="0"/>
              </a:spcBef>
              <a:buNone/>
            </a:pPr>
            <a:endParaRPr lang="en-GB" sz="800" dirty="0" smtClean="0"/>
          </a:p>
          <a:p>
            <a:pPr marL="0" indent="0">
              <a:spcBef>
                <a:spcPts val="0"/>
              </a:spcBef>
              <a:buNone/>
            </a:pPr>
            <a:endParaRPr lang="en-GB" sz="800" dirty="0" smtClean="0"/>
          </a:p>
          <a:p>
            <a:pPr marL="0" indent="0">
              <a:spcBef>
                <a:spcPts val="0"/>
              </a:spcBef>
              <a:buNone/>
            </a:pPr>
            <a:endParaRPr lang="en-GB" sz="8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5074" y="428604"/>
            <a:ext cx="2448273" cy="504056"/>
          </a:xfrm>
          <a:prstGeom prst="rect">
            <a:avLst/>
          </a:prstGeom>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501122" cy="868346"/>
          </a:xfrm>
          <a:solidFill>
            <a:schemeClr val="accent4">
              <a:lumMod val="20000"/>
              <a:lumOff val="80000"/>
            </a:schemeClr>
          </a:solidFill>
        </p:spPr>
        <p:txBody>
          <a:bodyPr>
            <a:normAutofit fontScale="90000"/>
          </a:bodyPr>
          <a:lstStyle/>
          <a:p>
            <a:pPr algn="l"/>
            <a:r>
              <a:rPr lang="en-GB" sz="3600" b="1" dirty="0" smtClean="0"/>
              <a:t/>
            </a:r>
            <a:br>
              <a:rPr lang="en-GB" sz="3600" b="1" dirty="0" smtClean="0"/>
            </a:br>
            <a:r>
              <a:rPr lang="en-GB" sz="2700" b="1" dirty="0" smtClean="0"/>
              <a:t>Do </a:t>
            </a:r>
            <a:r>
              <a:rPr lang="en-GB" sz="2700" b="1" dirty="0"/>
              <a:t>we </a:t>
            </a:r>
            <a:r>
              <a:rPr lang="en-GB" sz="2700" b="1" dirty="0" smtClean="0"/>
              <a:t>know how </a:t>
            </a:r>
            <a:r>
              <a:rPr lang="en-GB" sz="2700" b="1" dirty="0"/>
              <a:t>many children are killed </a:t>
            </a:r>
            <a:r>
              <a:rPr lang="en-GB" sz="2700" b="1" dirty="0" smtClean="0"/>
              <a:t/>
            </a:r>
            <a:br>
              <a:rPr lang="en-GB" sz="2700" b="1" dirty="0" smtClean="0"/>
            </a:br>
            <a:r>
              <a:rPr lang="en-GB" sz="2700" b="1" dirty="0" smtClean="0"/>
              <a:t>by </a:t>
            </a:r>
            <a:r>
              <a:rPr lang="en-GB" sz="2700" b="1" dirty="0"/>
              <a:t>their parent(s) each year?</a:t>
            </a:r>
            <a:r>
              <a:rPr lang="en-GB" b="1" dirty="0"/>
              <a:t/>
            </a:r>
            <a:br>
              <a:rPr lang="en-GB" b="1" dirty="0"/>
            </a:br>
            <a:endParaRPr lang="en-GB" dirty="0"/>
          </a:p>
        </p:txBody>
      </p:sp>
      <p:sp>
        <p:nvSpPr>
          <p:cNvPr id="3" name="Content Placeholder 2"/>
          <p:cNvSpPr>
            <a:spLocks noGrp="1"/>
          </p:cNvSpPr>
          <p:nvPr>
            <p:ph idx="1"/>
          </p:nvPr>
        </p:nvSpPr>
        <p:spPr/>
        <p:txBody>
          <a:bodyPr>
            <a:normAutofit fontScale="70000" lnSpcReduction="20000"/>
          </a:bodyPr>
          <a:lstStyle/>
          <a:p>
            <a:pPr marL="0" indent="0">
              <a:spcBef>
                <a:spcPts val="0"/>
              </a:spcBef>
              <a:buNone/>
            </a:pPr>
            <a:r>
              <a:rPr lang="en-GB" sz="2800" b="1" dirty="0"/>
              <a:t>England and Wales </a:t>
            </a:r>
            <a:endParaRPr lang="en-GB" sz="2800" b="1" dirty="0" smtClean="0"/>
          </a:p>
          <a:p>
            <a:pPr marL="0" indent="0">
              <a:spcBef>
                <a:spcPts val="0"/>
              </a:spcBef>
              <a:buNone/>
            </a:pPr>
            <a:endParaRPr lang="en-GB" sz="2800" b="1" dirty="0"/>
          </a:p>
          <a:p>
            <a:pPr marL="0" indent="0">
              <a:spcBef>
                <a:spcPts val="0"/>
              </a:spcBef>
              <a:buNone/>
            </a:pPr>
            <a:endParaRPr lang="en-GB" sz="2800" dirty="0" smtClean="0"/>
          </a:p>
          <a:p>
            <a:pPr marL="0" indent="0">
              <a:spcBef>
                <a:spcPts val="0"/>
              </a:spcBef>
              <a:buNone/>
            </a:pPr>
            <a:endParaRPr lang="en-GB" sz="2800" dirty="0"/>
          </a:p>
          <a:p>
            <a:pPr marL="0" indent="0">
              <a:spcBef>
                <a:spcPts val="0"/>
              </a:spcBef>
              <a:buNone/>
            </a:pPr>
            <a:endParaRPr lang="en-GB" sz="2800" dirty="0" smtClean="0"/>
          </a:p>
          <a:p>
            <a:pPr marL="0" indent="0">
              <a:spcBef>
                <a:spcPts val="0"/>
              </a:spcBef>
              <a:buNone/>
            </a:pPr>
            <a:endParaRPr lang="en-GB" sz="2800" dirty="0"/>
          </a:p>
          <a:p>
            <a:pPr marL="0" indent="0">
              <a:spcBef>
                <a:spcPts val="0"/>
              </a:spcBef>
              <a:buNone/>
            </a:pPr>
            <a:endParaRPr lang="en-GB" sz="2800" dirty="0" smtClean="0"/>
          </a:p>
          <a:p>
            <a:pPr marL="0" indent="0">
              <a:spcBef>
                <a:spcPts val="0"/>
              </a:spcBef>
              <a:buNone/>
            </a:pPr>
            <a:endParaRPr lang="en-GB" sz="2800" dirty="0"/>
          </a:p>
          <a:p>
            <a:pPr marL="0" indent="0">
              <a:spcBef>
                <a:spcPts val="0"/>
              </a:spcBef>
              <a:buNone/>
            </a:pPr>
            <a:endParaRPr lang="en-GB" sz="2800" dirty="0" smtClean="0"/>
          </a:p>
          <a:p>
            <a:pPr marL="0" indent="0">
              <a:spcBef>
                <a:spcPts val="0"/>
              </a:spcBef>
              <a:buNone/>
            </a:pPr>
            <a:endParaRPr lang="en-GB" sz="2800" dirty="0" smtClean="0"/>
          </a:p>
          <a:p>
            <a:pPr marL="0" indent="0">
              <a:spcBef>
                <a:spcPts val="0"/>
              </a:spcBef>
              <a:buNone/>
            </a:pPr>
            <a:endParaRPr lang="en-GB" sz="2800" dirty="0"/>
          </a:p>
          <a:p>
            <a:pPr marL="0" indent="0">
              <a:spcBef>
                <a:spcPts val="0"/>
              </a:spcBef>
              <a:buNone/>
            </a:pPr>
            <a:endParaRPr lang="en-GB" sz="2800" dirty="0" smtClean="0"/>
          </a:p>
          <a:p>
            <a:pPr marL="0" indent="0">
              <a:spcBef>
                <a:spcPts val="0"/>
              </a:spcBef>
              <a:buNone/>
            </a:pPr>
            <a:endParaRPr lang="en-GB" sz="2800" dirty="0"/>
          </a:p>
          <a:p>
            <a:pPr marL="0" indent="0">
              <a:spcBef>
                <a:spcPts val="0"/>
              </a:spcBef>
              <a:buNone/>
            </a:pPr>
            <a:r>
              <a:rPr lang="en-GB" sz="2800" dirty="0" smtClean="0"/>
              <a:t>– </a:t>
            </a:r>
            <a:endParaRPr lang="en-GB" sz="2800" dirty="0"/>
          </a:p>
          <a:p>
            <a:pPr marL="0" indent="0">
              <a:spcBef>
                <a:spcPts val="0"/>
              </a:spcBef>
              <a:buNone/>
            </a:pPr>
            <a:r>
              <a:rPr lang="en-GB" sz="2800" dirty="0" smtClean="0"/>
              <a:t>–– </a:t>
            </a:r>
            <a:endParaRPr lang="en-GB" sz="2800" dirty="0"/>
          </a:p>
          <a:p>
            <a:pPr marL="0" indent="0">
              <a:spcBef>
                <a:spcPts val="0"/>
              </a:spcBef>
              <a:buNone/>
            </a:pPr>
            <a:endParaRPr lang="en-GB" sz="2800" dirty="0" smtClean="0"/>
          </a:p>
          <a:p>
            <a:pPr marL="0" indent="0">
              <a:spcBef>
                <a:spcPts val="0"/>
              </a:spcBef>
              <a:buNone/>
            </a:pPr>
            <a:endParaRPr lang="en-GB" sz="2800" dirty="0"/>
          </a:p>
          <a:p>
            <a:pPr marL="0" indent="0">
              <a:spcBef>
                <a:spcPts val="0"/>
              </a:spcBef>
              <a:buNone/>
            </a:pPr>
            <a:r>
              <a:rPr lang="en-GB" sz="2400" i="1" dirty="0" smtClean="0"/>
              <a:t> </a:t>
            </a:r>
            <a:endParaRPr lang="en-GB" sz="2400" i="1" dirty="0"/>
          </a:p>
        </p:txBody>
      </p:sp>
      <p:graphicFrame>
        <p:nvGraphicFramePr>
          <p:cNvPr id="4" name="Table 3"/>
          <p:cNvGraphicFramePr>
            <a:graphicFrameLocks noGrp="1"/>
          </p:cNvGraphicFramePr>
          <p:nvPr>
            <p:extLst>
              <p:ext uri="{D42A27DB-BD31-4B8C-83A1-F6EECF244321}">
                <p14:modId xmlns:p14="http://schemas.microsoft.com/office/powerpoint/2010/main" val="1819563473"/>
              </p:ext>
            </p:extLst>
          </p:nvPr>
        </p:nvGraphicFramePr>
        <p:xfrm>
          <a:off x="251520" y="1268760"/>
          <a:ext cx="8496944" cy="4876800"/>
        </p:xfrm>
        <a:graphic>
          <a:graphicData uri="http://schemas.openxmlformats.org/drawingml/2006/table">
            <a:tbl>
              <a:tblPr firstRow="1" bandRow="1">
                <a:tableStyleId>{B301B821-A1FF-4177-AEE7-76D212191A09}</a:tableStyleId>
              </a:tblPr>
              <a:tblGrid>
                <a:gridCol w="1296144"/>
                <a:gridCol w="7200800"/>
              </a:tblGrid>
              <a:tr h="370840">
                <a:tc gridSpan="2">
                  <a:txBody>
                    <a:bodyPr/>
                    <a:lstStyle/>
                    <a:p>
                      <a:r>
                        <a:rPr lang="en-GB" sz="2200" dirty="0" smtClean="0"/>
                        <a:t>Filicides, England and Wales </a:t>
                      </a:r>
                      <a:endParaRPr lang="en-GB" sz="2200" dirty="0"/>
                    </a:p>
                  </a:txBody>
                  <a:tcPr/>
                </a:tc>
                <a:tc hMerge="1">
                  <a:txBody>
                    <a:bodyPr/>
                    <a:lstStyle/>
                    <a:p>
                      <a:endParaRPr lang="en-GB" dirty="0"/>
                    </a:p>
                  </a:txBody>
                  <a:tcPr/>
                </a:tc>
              </a:tr>
              <a:tr h="370840">
                <a:tc>
                  <a:txBody>
                    <a:bodyPr/>
                    <a:lstStyle/>
                    <a:p>
                      <a:r>
                        <a:rPr lang="en-GB" sz="2200" dirty="0" smtClean="0"/>
                        <a:t>2010/11</a:t>
                      </a:r>
                      <a:endParaRPr lang="en-GB" sz="22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GB" sz="2200" dirty="0" smtClean="0"/>
                        <a:t>56 victims under 16 (9% of all 636 homicides) </a:t>
                      </a:r>
                    </a:p>
                    <a:p>
                      <a:pPr marL="342900" marR="0" indent="-3429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GB" sz="2200" dirty="0" smtClean="0"/>
                        <a:t>64% (</a:t>
                      </a:r>
                      <a:r>
                        <a:rPr lang="en-GB" sz="2200" b="1" dirty="0" smtClean="0"/>
                        <a:t>n36</a:t>
                      </a:r>
                      <a:r>
                        <a:rPr lang="en-GB" sz="2200" b="0" dirty="0" smtClean="0"/>
                        <a:t>)</a:t>
                      </a:r>
                      <a:r>
                        <a:rPr lang="en-GB" sz="2200" b="1" dirty="0" smtClean="0"/>
                        <a:t> Killed by parent/ step parent </a:t>
                      </a:r>
                      <a:r>
                        <a:rPr lang="en-GB" sz="2200" dirty="0" smtClean="0"/>
                        <a:t>– 77% (n43) knew killer</a:t>
                      </a:r>
                    </a:p>
                    <a:p>
                      <a:pPr marL="342900" marR="0" indent="-3429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GB" sz="2200" dirty="0" smtClean="0"/>
                        <a:t>11% (n6)</a:t>
                      </a:r>
                      <a:r>
                        <a:rPr lang="en-GB" sz="2200" baseline="0" dirty="0" smtClean="0"/>
                        <a:t> </a:t>
                      </a:r>
                      <a:r>
                        <a:rPr lang="en-GB" sz="2200" dirty="0" smtClean="0"/>
                        <a:t>killed</a:t>
                      </a:r>
                      <a:r>
                        <a:rPr lang="en-GB" sz="2200" baseline="0" dirty="0" smtClean="0"/>
                        <a:t> by stranger </a:t>
                      </a:r>
                      <a:r>
                        <a:rPr lang="en-GB" sz="2200" dirty="0" smtClean="0"/>
                        <a:t> </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GB" sz="1400" dirty="0" smtClean="0"/>
                    </a:p>
                  </a:txBody>
                  <a:tcPr/>
                </a:tc>
              </a:tr>
              <a:tr h="370840">
                <a:tc>
                  <a:txBody>
                    <a:bodyPr/>
                    <a:lstStyle/>
                    <a:p>
                      <a:r>
                        <a:rPr lang="en-GB" sz="2200" dirty="0" smtClean="0"/>
                        <a:t>2011/12</a:t>
                      </a:r>
                      <a:endParaRPr lang="en-GB" sz="22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GB" sz="2200" dirty="0" smtClean="0"/>
                        <a:t>47 victims (9% of all 540 homicides) </a:t>
                      </a:r>
                    </a:p>
                    <a:p>
                      <a:pPr marL="342900" marR="0" indent="-3429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GB" sz="2200" dirty="0" smtClean="0"/>
                        <a:t>60% (</a:t>
                      </a:r>
                      <a:r>
                        <a:rPr lang="en-GB" sz="2200" b="1" dirty="0" smtClean="0"/>
                        <a:t>n28</a:t>
                      </a:r>
                      <a:r>
                        <a:rPr lang="en-GB" sz="2200" b="0" dirty="0" smtClean="0"/>
                        <a:t>)</a:t>
                      </a:r>
                      <a:r>
                        <a:rPr lang="en-GB" sz="2200" b="1" dirty="0" smtClean="0"/>
                        <a:t> killed by parent/ step parent </a:t>
                      </a:r>
                      <a:r>
                        <a:rPr lang="en-GB" sz="2200" dirty="0" smtClean="0"/>
                        <a:t>– 62% (n29)knew killer</a:t>
                      </a:r>
                    </a:p>
                    <a:p>
                      <a:pPr marL="342900" marR="0" indent="-3429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GB" sz="2200" dirty="0" smtClean="0"/>
                        <a:t>15% (n7) killed by stranger</a:t>
                      </a:r>
                    </a:p>
                    <a:p>
                      <a:pPr marL="342900" marR="0" indent="-3429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GB" sz="2200" dirty="0" smtClean="0"/>
                        <a:t>23% victims  (n11) for whom no suspect</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GB" sz="1400" dirty="0" smtClean="0"/>
                    </a:p>
                  </a:txBody>
                  <a:tcPr/>
                </a:tc>
              </a:tr>
              <a:tr h="370840">
                <a:tc gridSpan="2">
                  <a:txBody>
                    <a:bodyPr/>
                    <a:lstStyle/>
                    <a:p>
                      <a:r>
                        <a:rPr lang="en-GB" sz="1600" dirty="0" smtClean="0"/>
                        <a:t>Office for National Statistics Focus on; Violent Crime and Sexual Offences, 2011/12 – England and Wales  - Feb. 2013 </a:t>
                      </a:r>
                      <a:r>
                        <a:rPr lang="en-GB" sz="1600" dirty="0" smtClean="0">
                          <a:hlinkClick r:id="rId2"/>
                        </a:rPr>
                        <a:t>http://www.ons.gov.uk/ons/rel/crime-stats/crime-statistics/focus-on-violent-crime/stb-focus-on--violent-crime-and-sexual-offences-2011-12.html</a:t>
                      </a:r>
                      <a:r>
                        <a:rPr lang="en-GB" sz="1600" dirty="0" smtClean="0"/>
                        <a:t> </a:t>
                      </a:r>
                      <a:endParaRPr lang="en-GB" sz="16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tc>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5075" y="428604"/>
            <a:ext cx="2286016" cy="504056"/>
          </a:xfrm>
          <a:prstGeom prst="rect">
            <a:avLst/>
          </a:prstGeom>
          <a:ln>
            <a:noFill/>
          </a:ln>
        </p:spPr>
      </p:pic>
    </p:spTree>
    <p:extLst>
      <p:ext uri="{BB962C8B-B14F-4D97-AF65-F5344CB8AC3E}">
        <p14:creationId xmlns:p14="http://schemas.microsoft.com/office/powerpoint/2010/main" val="2002173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a:solidFill>
            <a:schemeClr val="accent4">
              <a:lumMod val="20000"/>
              <a:lumOff val="80000"/>
            </a:schemeClr>
          </a:solidFill>
          <a:ln>
            <a:noFill/>
          </a:ln>
        </p:spPr>
        <p:txBody>
          <a:bodyPr>
            <a:noAutofit/>
          </a:bodyPr>
          <a:lstStyle/>
          <a:p>
            <a:pPr algn="l"/>
            <a:r>
              <a:rPr lang="en-GB" sz="2500" b="1" dirty="0" smtClean="0"/>
              <a:t>Complexities of filicide: challenges </a:t>
            </a:r>
            <a:br>
              <a:rPr lang="en-GB" sz="2500" b="1" dirty="0" smtClean="0"/>
            </a:br>
            <a:r>
              <a:rPr lang="en-GB" sz="2500" b="1" dirty="0" smtClean="0"/>
              <a:t>of incidence</a:t>
            </a:r>
            <a:endParaRPr lang="en-US" sz="2500" b="1" dirty="0" smtClean="0"/>
          </a:p>
        </p:txBody>
      </p:sp>
      <p:sp>
        <p:nvSpPr>
          <p:cNvPr id="3" name="Content Placeholder 2"/>
          <p:cNvSpPr>
            <a:spLocks noGrp="1"/>
          </p:cNvSpPr>
          <p:nvPr>
            <p:ph idx="1"/>
          </p:nvPr>
        </p:nvSpPr>
        <p:spPr>
          <a:xfrm>
            <a:off x="428596" y="1285860"/>
            <a:ext cx="8229600" cy="4525963"/>
          </a:xfrm>
        </p:spPr>
        <p:txBody>
          <a:bodyPr>
            <a:normAutofit lnSpcReduction="10000"/>
          </a:bodyPr>
          <a:lstStyle/>
          <a:p>
            <a:pPr marL="0" indent="0">
              <a:spcBef>
                <a:spcPct val="0"/>
              </a:spcBef>
              <a:buNone/>
            </a:pPr>
            <a:r>
              <a:rPr lang="en-GB" sz="2400" b="1" dirty="0" smtClean="0">
                <a:latin typeface="+mj-lt"/>
                <a:ea typeface="+mj-ea"/>
                <a:cs typeface="+mj-cs"/>
              </a:rPr>
              <a:t>Compare child road deaths; deaths from cancer; chronic health diseases</a:t>
            </a:r>
          </a:p>
          <a:p>
            <a:pPr marL="0" indent="0">
              <a:spcBef>
                <a:spcPct val="0"/>
              </a:spcBef>
              <a:buNone/>
            </a:pPr>
            <a:endParaRPr lang="en-GB" sz="2400" b="1" dirty="0">
              <a:latin typeface="+mj-lt"/>
              <a:ea typeface="+mj-ea"/>
              <a:cs typeface="+mj-cs"/>
            </a:endParaRPr>
          </a:p>
          <a:p>
            <a:pPr marL="0" indent="0">
              <a:spcBef>
                <a:spcPct val="0"/>
              </a:spcBef>
              <a:buNone/>
            </a:pPr>
            <a:r>
              <a:rPr lang="en-GB" sz="2400" dirty="0"/>
              <a:t>England and Wales 2008  </a:t>
            </a:r>
            <a:r>
              <a:rPr lang="en-GB" sz="2400" b="1" dirty="0"/>
              <a:t>- </a:t>
            </a:r>
            <a:r>
              <a:rPr lang="en-GB" sz="2400" dirty="0"/>
              <a:t> total of 6,214 children aged 0-15 years died (</a:t>
            </a:r>
            <a:r>
              <a:rPr lang="en-GB" sz="2400" i="1" dirty="0"/>
              <a:t>ONS, 2010</a:t>
            </a:r>
            <a:r>
              <a:rPr lang="en-GB" sz="2400" dirty="0"/>
              <a:t>). </a:t>
            </a:r>
          </a:p>
          <a:p>
            <a:pPr marL="0" indent="0">
              <a:spcBef>
                <a:spcPct val="0"/>
              </a:spcBef>
              <a:buNone/>
            </a:pPr>
            <a:endParaRPr lang="en-GB" sz="2400" dirty="0" smtClean="0">
              <a:latin typeface="+mj-lt"/>
              <a:ea typeface="+mj-ea"/>
              <a:cs typeface="+mj-cs"/>
            </a:endParaRPr>
          </a:p>
          <a:p>
            <a:pPr marL="0" indent="0">
              <a:spcBef>
                <a:spcPct val="0"/>
              </a:spcBef>
              <a:buNone/>
            </a:pPr>
            <a:r>
              <a:rPr lang="en-GB" sz="2400" dirty="0" smtClean="0">
                <a:latin typeface="+mj-lt"/>
                <a:ea typeface="+mj-ea"/>
                <a:cs typeface="+mj-cs"/>
              </a:rPr>
              <a:t>Cancer accounted for 20 per cent of the deaths of children aged 1-15 years (</a:t>
            </a:r>
            <a:r>
              <a:rPr lang="en-GB" sz="2400" i="1" dirty="0" smtClean="0">
                <a:latin typeface="+mj-lt"/>
                <a:ea typeface="+mj-ea"/>
                <a:cs typeface="+mj-cs"/>
              </a:rPr>
              <a:t>ONS, 2010</a:t>
            </a:r>
            <a:r>
              <a:rPr lang="en-GB" sz="2400" dirty="0" smtClean="0">
                <a:latin typeface="+mj-lt"/>
                <a:ea typeface="+mj-ea"/>
                <a:cs typeface="+mj-cs"/>
              </a:rPr>
              <a:t>).</a:t>
            </a:r>
          </a:p>
          <a:p>
            <a:pPr marL="0" indent="0">
              <a:spcBef>
                <a:spcPct val="0"/>
              </a:spcBef>
              <a:buNone/>
            </a:pPr>
            <a:endParaRPr lang="en-GB" sz="2800" b="1" dirty="0" smtClean="0">
              <a:latin typeface="+mj-lt"/>
              <a:ea typeface="+mj-ea"/>
              <a:cs typeface="+mj-cs"/>
            </a:endParaRPr>
          </a:p>
          <a:p>
            <a:pPr marL="0" indent="0">
              <a:spcBef>
                <a:spcPct val="0"/>
              </a:spcBef>
              <a:buNone/>
            </a:pPr>
            <a:r>
              <a:rPr lang="en-GB" sz="2400" dirty="0" smtClean="0">
                <a:latin typeface="+mj-lt"/>
                <a:ea typeface="+mj-ea"/>
                <a:cs typeface="+mj-cs"/>
              </a:rPr>
              <a:t>2008 a total of 2,807 children died or were seriously injured on the roads, with 124 children dying (</a:t>
            </a:r>
            <a:r>
              <a:rPr lang="en-GB" sz="2400" i="1" dirty="0" smtClean="0"/>
              <a:t>Department of Transport, 2009</a:t>
            </a:r>
            <a:r>
              <a:rPr lang="en-GB" sz="2400" dirty="0" smtClean="0"/>
              <a:t>).  </a:t>
            </a:r>
          </a:p>
          <a:p>
            <a:pPr marL="0" indent="0">
              <a:spcBef>
                <a:spcPct val="0"/>
              </a:spcBef>
              <a:buNone/>
            </a:pPr>
            <a:endParaRPr lang="en-US" sz="2400" dirty="0" smtClean="0"/>
          </a:p>
          <a:p>
            <a:pPr marL="0" indent="0">
              <a:spcBef>
                <a:spcPct val="0"/>
              </a:spcBef>
              <a:buNone/>
            </a:pPr>
            <a:endParaRPr lang="en-GB" sz="2400" dirty="0" smtClean="0">
              <a:latin typeface="+mj-lt"/>
              <a:ea typeface="+mj-ea"/>
              <a:cs typeface="+mj-cs"/>
            </a:endParaRPr>
          </a:p>
          <a:p>
            <a:pPr marL="0" indent="0">
              <a:spcBef>
                <a:spcPts val="0"/>
              </a:spcBef>
              <a:buNone/>
            </a:pPr>
            <a:endParaRPr lang="en-GB" sz="2800" b="1" dirty="0" smtClean="0">
              <a:latin typeface="+mj-lt"/>
              <a:ea typeface="+mj-ea"/>
              <a:cs typeface="+mj-cs"/>
            </a:endParaRPr>
          </a:p>
          <a:p>
            <a:pPr marL="0" indent="0">
              <a:spcBef>
                <a:spcPts val="0"/>
              </a:spcBef>
              <a:buNone/>
            </a:pPr>
            <a:endParaRPr lang="en-GB" sz="2400" dirty="0" smtClean="0"/>
          </a:p>
          <a:p>
            <a:pPr>
              <a:buNone/>
            </a:pP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5074" y="428604"/>
            <a:ext cx="2448273" cy="504056"/>
          </a:xfrm>
          <a:prstGeom prst="rect">
            <a:avLst/>
          </a:prstGeom>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pPr algn="l"/>
            <a:r>
              <a:rPr lang="en-GB" sz="2800" b="1" dirty="0" smtClean="0"/>
              <a:t>Complexities of filicide: challenges </a:t>
            </a:r>
            <a:br>
              <a:rPr lang="en-GB" sz="2800" b="1" dirty="0" smtClean="0"/>
            </a:br>
            <a:r>
              <a:rPr lang="en-GB" sz="2800" b="1" dirty="0" smtClean="0"/>
              <a:t>of incidence</a:t>
            </a:r>
            <a:endParaRPr lang="en-US" sz="2800" b="1" dirty="0"/>
          </a:p>
        </p:txBody>
      </p:sp>
      <p:sp>
        <p:nvSpPr>
          <p:cNvPr id="3" name="Content Placeholder 2"/>
          <p:cNvSpPr>
            <a:spLocks noGrp="1"/>
          </p:cNvSpPr>
          <p:nvPr>
            <p:ph idx="1"/>
          </p:nvPr>
        </p:nvSpPr>
        <p:spPr/>
        <p:txBody>
          <a:bodyPr>
            <a:noAutofit/>
          </a:bodyPr>
          <a:lstStyle/>
          <a:p>
            <a:pPr>
              <a:buFont typeface="Wingdings" pitchFamily="2" charset="2"/>
              <a:buChar char="§"/>
            </a:pPr>
            <a:r>
              <a:rPr lang="en-GB" sz="2600" dirty="0" smtClean="0"/>
              <a:t>Filicides that are not recorded as such</a:t>
            </a:r>
          </a:p>
          <a:p>
            <a:pPr>
              <a:buFont typeface="Wingdings" pitchFamily="2" charset="2"/>
              <a:buChar char="§"/>
            </a:pPr>
            <a:endParaRPr lang="en-GB" sz="2600" dirty="0" smtClean="0"/>
          </a:p>
          <a:p>
            <a:pPr>
              <a:buFont typeface="Wingdings" pitchFamily="2" charset="2"/>
              <a:buChar char="§"/>
            </a:pPr>
            <a:r>
              <a:rPr lang="en-GB" sz="2600" dirty="0" err="1" smtClean="0"/>
              <a:t>Wilczynski</a:t>
            </a:r>
            <a:r>
              <a:rPr lang="en-GB" sz="2600" dirty="0" smtClean="0"/>
              <a:t> (1994) – ‘the dark number’</a:t>
            </a:r>
          </a:p>
          <a:p>
            <a:pPr>
              <a:buFont typeface="Wingdings" pitchFamily="2" charset="2"/>
              <a:buChar char="§"/>
            </a:pPr>
            <a:endParaRPr lang="en-GB" sz="2600" dirty="0" smtClean="0"/>
          </a:p>
          <a:p>
            <a:pPr>
              <a:buFont typeface="Wingdings" pitchFamily="2" charset="2"/>
              <a:buChar char="§"/>
            </a:pPr>
            <a:r>
              <a:rPr lang="en-GB" sz="2600" dirty="0" smtClean="0"/>
              <a:t>Deaths where cause is uncertain </a:t>
            </a:r>
          </a:p>
          <a:p>
            <a:pPr>
              <a:buFont typeface="Wingdings" pitchFamily="2" charset="2"/>
              <a:buChar char="§"/>
            </a:pPr>
            <a:endParaRPr lang="en-GB" sz="2600" dirty="0" smtClean="0"/>
          </a:p>
          <a:p>
            <a:pPr>
              <a:buFont typeface="Wingdings" pitchFamily="2" charset="2"/>
              <a:buChar char="§"/>
            </a:pPr>
            <a:r>
              <a:rPr lang="en-GB" sz="2600" dirty="0" smtClean="0"/>
              <a:t>Assault/ neglect may not be immediate cause of death </a:t>
            </a:r>
          </a:p>
          <a:p>
            <a:pPr>
              <a:buFont typeface="Wingdings" pitchFamily="2" charset="2"/>
              <a:buChar char="§"/>
            </a:pPr>
            <a:endParaRPr lang="en-GB" sz="2600" dirty="0" smtClean="0"/>
          </a:p>
          <a:p>
            <a:pPr>
              <a:buFont typeface="Wingdings" pitchFamily="2" charset="2"/>
              <a:buChar char="§"/>
            </a:pPr>
            <a:r>
              <a:rPr lang="en-GB" sz="2600" dirty="0" smtClean="0"/>
              <a:t>Legal/ evidential difficulties means conviction not achieved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5074" y="571480"/>
            <a:ext cx="2448273" cy="504056"/>
          </a:xfrm>
          <a:prstGeom prst="rect">
            <a:avLst/>
          </a:prstGeom>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pPr algn="l"/>
            <a:r>
              <a:rPr lang="en-GB" sz="2800" b="1" dirty="0" smtClean="0"/>
              <a:t>Challenges for research</a:t>
            </a:r>
            <a:endParaRPr lang="en-US" sz="2800" b="1" dirty="0"/>
          </a:p>
        </p:txBody>
      </p:sp>
      <p:sp>
        <p:nvSpPr>
          <p:cNvPr id="3" name="Content Placeholder 2"/>
          <p:cNvSpPr>
            <a:spLocks noGrp="1"/>
          </p:cNvSpPr>
          <p:nvPr>
            <p:ph idx="1"/>
          </p:nvPr>
        </p:nvSpPr>
        <p:spPr>
          <a:xfrm>
            <a:off x="457200" y="1500174"/>
            <a:ext cx="8229600" cy="5072098"/>
          </a:xfrm>
        </p:spPr>
        <p:txBody>
          <a:bodyPr>
            <a:noAutofit/>
          </a:bodyPr>
          <a:lstStyle/>
          <a:p>
            <a:pPr marL="0" indent="0">
              <a:spcBef>
                <a:spcPts val="0"/>
              </a:spcBef>
              <a:buNone/>
            </a:pPr>
            <a:r>
              <a:rPr lang="en-GB" sz="2400" b="1" dirty="0" smtClean="0"/>
              <a:t>Rare</a:t>
            </a:r>
            <a:r>
              <a:rPr lang="en-GB" sz="2400" dirty="0" smtClean="0"/>
              <a:t> - small populations – difficult to identify trends</a:t>
            </a:r>
          </a:p>
          <a:p>
            <a:pPr marL="0" indent="0">
              <a:spcBef>
                <a:spcPts val="0"/>
              </a:spcBef>
              <a:buNone/>
            </a:pPr>
            <a:endParaRPr lang="en-GB" sz="1400" dirty="0" smtClean="0"/>
          </a:p>
          <a:p>
            <a:pPr marL="0" indent="0">
              <a:spcBef>
                <a:spcPts val="0"/>
              </a:spcBef>
              <a:buNone/>
            </a:pPr>
            <a:r>
              <a:rPr lang="en-GB" sz="2400" b="1" dirty="0" smtClean="0"/>
              <a:t>Access to Data</a:t>
            </a:r>
          </a:p>
          <a:p>
            <a:pPr marL="0" indent="0">
              <a:spcBef>
                <a:spcPts val="0"/>
              </a:spcBef>
              <a:buNone/>
            </a:pPr>
            <a:r>
              <a:rPr lang="en-GB" sz="2400" dirty="0" smtClean="0"/>
              <a:t>Nature </a:t>
            </a:r>
            <a:r>
              <a:rPr lang="en-GB" sz="2400" dirty="0" err="1" smtClean="0"/>
              <a:t>of:Child</a:t>
            </a:r>
            <a:r>
              <a:rPr lang="en-GB" sz="2400" dirty="0" smtClean="0"/>
              <a:t> care data may not have full information on perpetrator’s difficulties  Perpetrators data may  not have full information on issues re child. </a:t>
            </a:r>
          </a:p>
          <a:p>
            <a:pPr marL="0" indent="0">
              <a:spcBef>
                <a:spcPts val="0"/>
              </a:spcBef>
              <a:buNone/>
            </a:pPr>
            <a:r>
              <a:rPr lang="en-GB" sz="2400" dirty="0" smtClean="0"/>
              <a:t>Data for criminal proceedings  </a:t>
            </a:r>
          </a:p>
          <a:p>
            <a:pPr marL="0" indent="0">
              <a:spcBef>
                <a:spcPts val="0"/>
              </a:spcBef>
              <a:buNone/>
            </a:pPr>
            <a:endParaRPr lang="en-GB" sz="1400" dirty="0" smtClean="0"/>
          </a:p>
          <a:p>
            <a:pPr marL="0" indent="0">
              <a:spcBef>
                <a:spcPts val="0"/>
              </a:spcBef>
              <a:buNone/>
            </a:pPr>
            <a:r>
              <a:rPr lang="en-GB" sz="2400" b="1" dirty="0" smtClean="0"/>
              <a:t>Ethical issues </a:t>
            </a:r>
          </a:p>
          <a:p>
            <a:pPr marL="0" indent="0">
              <a:spcBef>
                <a:spcPts val="0"/>
              </a:spcBef>
              <a:buNone/>
            </a:pPr>
            <a:r>
              <a:rPr lang="en-GB" sz="2400" dirty="0" smtClean="0"/>
              <a:t>Perpetrator denial of offence; trauma; continued unremitting mental health issues; family issues</a:t>
            </a:r>
          </a:p>
          <a:p>
            <a:pPr marL="0" indent="0">
              <a:spcBef>
                <a:spcPts val="0"/>
              </a:spcBef>
              <a:buNone/>
            </a:pPr>
            <a:endParaRPr lang="en-GB" sz="2400" dirty="0" smtClean="0"/>
          </a:p>
          <a:p>
            <a:pPr marL="0" indent="0">
              <a:spcBef>
                <a:spcPts val="0"/>
              </a:spcBef>
              <a:buNone/>
            </a:pPr>
            <a:r>
              <a:rPr lang="en-GB" sz="2400" b="1" dirty="0" smtClean="0"/>
              <a:t>Voice of perpetrator </a:t>
            </a:r>
            <a:r>
              <a:rPr lang="en-GB" sz="2400" dirty="0" smtClean="0"/>
              <a:t>rarely heard </a:t>
            </a:r>
          </a:p>
          <a:p>
            <a:pPr marL="0" indent="0">
              <a:spcBef>
                <a:spcPts val="0"/>
              </a:spcBef>
              <a:buNone/>
            </a:pPr>
            <a:endParaRPr lang="en-GB" sz="1400" dirty="0" smtClean="0"/>
          </a:p>
          <a:p>
            <a:pPr marL="0" indent="0">
              <a:spcBef>
                <a:spcPts val="0"/>
              </a:spcBef>
              <a:buNone/>
            </a:pPr>
            <a:r>
              <a:rPr lang="en-GB" sz="2400" dirty="0" smtClean="0"/>
              <a:t>Use of </a:t>
            </a:r>
            <a:r>
              <a:rPr lang="en-GB" sz="2400" b="1" dirty="0" smtClean="0"/>
              <a:t>selected case samples </a:t>
            </a:r>
            <a:endParaRPr lang="en-US" sz="24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5074" y="571480"/>
            <a:ext cx="2448273" cy="504056"/>
          </a:xfrm>
          <a:prstGeom prst="rect">
            <a:avLst/>
          </a:prstGeom>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a:solidFill>
            <a:schemeClr val="accent4">
              <a:lumMod val="20000"/>
              <a:lumOff val="80000"/>
            </a:schemeClr>
          </a:solidFill>
          <a:ln>
            <a:noFill/>
          </a:ln>
        </p:spPr>
        <p:txBody>
          <a:bodyPr>
            <a:normAutofit fontScale="90000"/>
          </a:bodyPr>
          <a:lstStyle/>
          <a:p>
            <a:pPr algn="l"/>
            <a:r>
              <a:rPr lang="en-GB" sz="3200" dirty="0" smtClean="0"/>
              <a:t/>
            </a:r>
            <a:br>
              <a:rPr lang="en-GB" sz="3200" dirty="0" smtClean="0"/>
            </a:br>
            <a:r>
              <a:rPr lang="en-GB" sz="3200" b="1" dirty="0" smtClean="0"/>
              <a:t>Psychosocial</a:t>
            </a:r>
            <a:r>
              <a:rPr lang="en-GB" sz="3200" dirty="0" smtClean="0"/>
              <a:t/>
            </a:r>
            <a:br>
              <a:rPr lang="en-GB" sz="3200" dirty="0" smtClean="0"/>
            </a:br>
            <a:endParaRPr lang="en-GB" sz="3200" dirty="0"/>
          </a:p>
        </p:txBody>
      </p:sp>
      <p:sp>
        <p:nvSpPr>
          <p:cNvPr id="3" name="Content Placeholder 2"/>
          <p:cNvSpPr>
            <a:spLocks noGrp="1"/>
          </p:cNvSpPr>
          <p:nvPr>
            <p:ph idx="1"/>
          </p:nvPr>
        </p:nvSpPr>
        <p:spPr>
          <a:xfrm>
            <a:off x="457200" y="1285860"/>
            <a:ext cx="8229600" cy="4840303"/>
          </a:xfrm>
        </p:spPr>
        <p:txBody>
          <a:bodyPr>
            <a:normAutofit fontScale="85000" lnSpcReduction="10000"/>
          </a:bodyPr>
          <a:lstStyle/>
          <a:p>
            <a:pPr indent="0">
              <a:buNone/>
            </a:pPr>
            <a:r>
              <a:rPr lang="en-GB" sz="2800" dirty="0" smtClean="0"/>
              <a:t>Can psychosocial perspectives help in the interrogation of filicide and with the associated complexities ?</a:t>
            </a:r>
            <a:endParaRPr lang="en-US" sz="2800" dirty="0" smtClean="0"/>
          </a:p>
          <a:p>
            <a:pPr indent="0">
              <a:buNone/>
            </a:pPr>
            <a:endParaRPr lang="en-GB" sz="2800" dirty="0" smtClean="0"/>
          </a:p>
          <a:p>
            <a:pPr indent="0">
              <a:buNone/>
            </a:pPr>
            <a:r>
              <a:rPr lang="en-GB" sz="2800" b="1" dirty="0" smtClean="0"/>
              <a:t>‘The interplay between the individual’s psychological condition and the social environment</a:t>
            </a:r>
            <a:r>
              <a:rPr lang="en-GB" sz="2800" dirty="0" smtClean="0"/>
              <a:t>’ (Howe, D 2002: 170)</a:t>
            </a:r>
          </a:p>
          <a:p>
            <a:pPr indent="0">
              <a:buNone/>
            </a:pPr>
            <a:endParaRPr lang="en-GB" sz="2800" dirty="0" smtClean="0"/>
          </a:p>
          <a:p>
            <a:pPr indent="0">
              <a:buNone/>
            </a:pPr>
            <a:r>
              <a:rPr lang="en-GB" sz="2800" dirty="0" smtClean="0"/>
              <a:t>The importance of internal and external factors for the individual’s psychological functioning and parenting abilities</a:t>
            </a:r>
          </a:p>
          <a:p>
            <a:pPr indent="0">
              <a:buNone/>
            </a:pPr>
            <a:endParaRPr lang="en-GB" sz="2800" dirty="0" smtClean="0"/>
          </a:p>
          <a:p>
            <a:pPr indent="0">
              <a:buNone/>
            </a:pPr>
            <a:r>
              <a:rPr lang="en-GB" sz="2800" dirty="0" smtClean="0"/>
              <a:t>Distal and proximal factors</a:t>
            </a:r>
          </a:p>
          <a:p>
            <a:pPr indent="0">
              <a:buNone/>
            </a:pPr>
            <a:endParaRPr lang="en-GB" sz="2800" dirty="0" smtClean="0"/>
          </a:p>
          <a:p>
            <a:pPr indent="0">
              <a:buNone/>
            </a:pPr>
            <a:r>
              <a:rPr lang="en-GB" sz="2800" dirty="0" smtClean="0"/>
              <a:t>Psychological/ ?? Mental health perspectives </a:t>
            </a:r>
          </a:p>
          <a:p>
            <a:pPr indent="0">
              <a:buNone/>
            </a:pPr>
            <a:endParaRPr lang="en-GB" sz="2800" dirty="0" smtClean="0"/>
          </a:p>
          <a:p>
            <a:pPr indent="0">
              <a:buNone/>
            </a:pPr>
            <a:endParaRPr lang="en-GB"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5074" y="428604"/>
            <a:ext cx="2448273" cy="504056"/>
          </a:xfrm>
          <a:prstGeom prst="rect">
            <a:avLst/>
          </a:prstGeom>
          <a:ln>
            <a:noFill/>
          </a:ln>
        </p:spPr>
      </p:pic>
    </p:spTree>
    <p:extLst>
      <p:ext uri="{BB962C8B-B14F-4D97-AF65-F5344CB8AC3E}">
        <p14:creationId xmlns:p14="http://schemas.microsoft.com/office/powerpoint/2010/main" val="133340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a:solidFill>
            <a:schemeClr val="accent4">
              <a:lumMod val="20000"/>
              <a:lumOff val="80000"/>
            </a:schemeClr>
          </a:solidFill>
          <a:ln>
            <a:solidFill>
              <a:schemeClr val="accent4">
                <a:lumMod val="20000"/>
                <a:lumOff val="80000"/>
              </a:schemeClr>
            </a:solidFill>
          </a:ln>
        </p:spPr>
        <p:txBody>
          <a:bodyPr>
            <a:normAutofit/>
          </a:bodyPr>
          <a:lstStyle/>
          <a:p>
            <a:pPr algn="l"/>
            <a:r>
              <a:rPr lang="en-GB" sz="2800" b="1" dirty="0" smtClean="0"/>
              <a:t>Psychosocial</a:t>
            </a:r>
            <a:endParaRPr lang="en-US" sz="2800" b="1" dirty="0">
              <a:solidFill>
                <a:schemeClr val="tx2">
                  <a:lumMod val="75000"/>
                </a:schemeClr>
              </a:solidFill>
            </a:endParaRPr>
          </a:p>
        </p:txBody>
      </p:sp>
      <p:sp>
        <p:nvSpPr>
          <p:cNvPr id="3" name="Content Placeholder 2"/>
          <p:cNvSpPr>
            <a:spLocks noGrp="1"/>
          </p:cNvSpPr>
          <p:nvPr>
            <p:ph idx="1"/>
          </p:nvPr>
        </p:nvSpPr>
        <p:spPr/>
        <p:txBody>
          <a:bodyPr>
            <a:normAutofit/>
          </a:bodyPr>
          <a:lstStyle/>
          <a:p>
            <a:pPr>
              <a:spcBef>
                <a:spcPts val="0"/>
              </a:spcBef>
              <a:buClr>
                <a:schemeClr val="tx1"/>
              </a:buClr>
              <a:buNone/>
              <a:defRPr/>
            </a:pPr>
            <a:r>
              <a:rPr lang="en-GB" sz="2600" dirty="0" smtClean="0"/>
              <a:t>In </a:t>
            </a:r>
            <a:r>
              <a:rPr lang="en-GB" sz="2600" dirty="0"/>
              <a:t>psychiatric and criminological studies, unexplored </a:t>
            </a:r>
            <a:endParaRPr lang="en-GB" sz="2600" dirty="0" smtClean="0"/>
          </a:p>
          <a:p>
            <a:pPr>
              <a:spcBef>
                <a:spcPts val="0"/>
              </a:spcBef>
              <a:buClr>
                <a:schemeClr val="tx1"/>
              </a:buClr>
              <a:buNone/>
              <a:defRPr/>
            </a:pPr>
            <a:r>
              <a:rPr lang="en-GB" sz="2600" dirty="0" smtClean="0"/>
              <a:t>reports </a:t>
            </a:r>
            <a:r>
              <a:rPr lang="en-GB" sz="2600" dirty="0"/>
              <a:t>of:</a:t>
            </a:r>
          </a:p>
          <a:p>
            <a:pPr>
              <a:spcBef>
                <a:spcPts val="0"/>
              </a:spcBef>
              <a:buClr>
                <a:schemeClr val="tx1"/>
              </a:buClr>
              <a:buNone/>
              <a:defRPr/>
            </a:pPr>
            <a:r>
              <a:rPr lang="en-GB" sz="2600" dirty="0"/>
              <a:t>		</a:t>
            </a:r>
            <a:endParaRPr lang="en-GB" sz="2600" dirty="0" smtClean="0"/>
          </a:p>
          <a:p>
            <a:pPr>
              <a:spcBef>
                <a:spcPts val="0"/>
              </a:spcBef>
              <a:buClr>
                <a:schemeClr val="tx1"/>
              </a:buClr>
              <a:buNone/>
              <a:defRPr/>
            </a:pPr>
            <a:r>
              <a:rPr lang="en-GB" sz="2600" dirty="0" smtClean="0"/>
              <a:t>‘</a:t>
            </a:r>
            <a:r>
              <a:rPr lang="en-GB" sz="2600" dirty="0"/>
              <a:t>Psychosocial stress’ (Bourget </a:t>
            </a:r>
            <a:r>
              <a:rPr lang="en-GB" sz="2600" dirty="0" smtClean="0"/>
              <a:t>&amp; Bradford </a:t>
            </a:r>
            <a:r>
              <a:rPr lang="en-GB" sz="2600" dirty="0"/>
              <a:t>1990)</a:t>
            </a:r>
          </a:p>
          <a:p>
            <a:pPr>
              <a:spcBef>
                <a:spcPts val="0"/>
              </a:spcBef>
              <a:buClr>
                <a:schemeClr val="tx1"/>
              </a:buClr>
              <a:buNone/>
              <a:defRPr/>
            </a:pPr>
            <a:r>
              <a:rPr lang="en-GB" sz="2600" dirty="0"/>
              <a:t>		</a:t>
            </a:r>
            <a:endParaRPr lang="en-GB" sz="2600" dirty="0" smtClean="0"/>
          </a:p>
          <a:p>
            <a:pPr>
              <a:spcBef>
                <a:spcPts val="0"/>
              </a:spcBef>
              <a:buClr>
                <a:schemeClr val="tx1"/>
              </a:buClr>
              <a:buNone/>
              <a:defRPr/>
            </a:pPr>
            <a:r>
              <a:rPr lang="en-GB" sz="2600" dirty="0" smtClean="0"/>
              <a:t>‘</a:t>
            </a:r>
            <a:r>
              <a:rPr lang="en-GB" sz="2600" dirty="0"/>
              <a:t>Social stress’ (</a:t>
            </a:r>
            <a:r>
              <a:rPr lang="en-GB" sz="2600" dirty="0" err="1"/>
              <a:t>d’Orban</a:t>
            </a:r>
            <a:r>
              <a:rPr lang="en-GB" sz="2600" dirty="0"/>
              <a:t> 1979)</a:t>
            </a:r>
          </a:p>
          <a:p>
            <a:pPr>
              <a:spcBef>
                <a:spcPts val="0"/>
              </a:spcBef>
              <a:buClr>
                <a:schemeClr val="tx1"/>
              </a:buClr>
              <a:buNone/>
              <a:defRPr/>
            </a:pPr>
            <a:r>
              <a:rPr lang="en-GB" sz="2600" dirty="0"/>
              <a:t>		</a:t>
            </a:r>
            <a:endParaRPr lang="en-GB" sz="2600" dirty="0" smtClean="0"/>
          </a:p>
          <a:p>
            <a:pPr>
              <a:spcBef>
                <a:spcPts val="0"/>
              </a:spcBef>
              <a:buClr>
                <a:schemeClr val="tx1"/>
              </a:buClr>
              <a:buNone/>
              <a:defRPr/>
            </a:pPr>
            <a:r>
              <a:rPr lang="en-GB" sz="2600" dirty="0" smtClean="0"/>
              <a:t>‘</a:t>
            </a:r>
            <a:r>
              <a:rPr lang="en-GB" sz="2600" dirty="0"/>
              <a:t>Socio-economic adversity’ (</a:t>
            </a:r>
            <a:r>
              <a:rPr lang="en-GB" sz="2600" dirty="0" err="1"/>
              <a:t>Falkov</a:t>
            </a:r>
            <a:r>
              <a:rPr lang="en-GB" sz="2600" dirty="0"/>
              <a:t> 1996)</a:t>
            </a:r>
          </a:p>
          <a:p>
            <a:pPr>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5074" y="428604"/>
            <a:ext cx="2448273" cy="504056"/>
          </a:xfrm>
          <a:prstGeom prst="rect">
            <a:avLst/>
          </a:prstGeom>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a:ln>
            <a:noFill/>
          </a:ln>
        </p:spPr>
        <p:txBody>
          <a:bodyPr>
            <a:normAutofit fontScale="90000"/>
          </a:bodyPr>
          <a:lstStyle/>
          <a:p>
            <a:r>
              <a:rPr lang="en-GB" dirty="0" smtClean="0"/>
              <a:t/>
            </a:r>
            <a:br>
              <a:rPr lang="en-GB" dirty="0" smtClean="0"/>
            </a:br>
            <a:r>
              <a:rPr lang="en-GB" b="1" dirty="0" smtClean="0"/>
              <a:t>Addressing Filicide</a:t>
            </a:r>
            <a:br>
              <a:rPr lang="en-GB" b="1" dirty="0" smtClean="0"/>
            </a:br>
            <a:endParaRPr lang="en-US" b="1" dirty="0"/>
          </a:p>
        </p:txBody>
      </p:sp>
      <p:sp>
        <p:nvSpPr>
          <p:cNvPr id="3" name="Content Placeholder 2"/>
          <p:cNvSpPr>
            <a:spLocks noGrp="1"/>
          </p:cNvSpPr>
          <p:nvPr>
            <p:ph idx="1"/>
          </p:nvPr>
        </p:nvSpPr>
        <p:spPr>
          <a:xfrm>
            <a:off x="500034" y="1500174"/>
            <a:ext cx="8229600" cy="4525963"/>
          </a:xfrm>
          <a:solidFill>
            <a:schemeClr val="accent4">
              <a:lumMod val="40000"/>
              <a:lumOff val="60000"/>
            </a:schemeClr>
          </a:solidFill>
          <a:ln>
            <a:noFill/>
          </a:ln>
        </p:spPr>
        <p:txBody>
          <a:bodyPr/>
          <a:lstStyle/>
          <a:p>
            <a:pPr algn="ctr">
              <a:buNone/>
            </a:pPr>
            <a:endParaRPr lang="en-GB" dirty="0" smtClean="0"/>
          </a:p>
          <a:p>
            <a:pPr algn="ctr">
              <a:buNone/>
            </a:pPr>
            <a:r>
              <a:rPr lang="en-GB" b="1" dirty="0" smtClean="0"/>
              <a:t>Inaugural Conference for Cross National </a:t>
            </a:r>
          </a:p>
          <a:p>
            <a:pPr algn="ctr">
              <a:buNone/>
            </a:pPr>
            <a:r>
              <a:rPr lang="en-GB" b="1" dirty="0" smtClean="0"/>
              <a:t>Dialogue</a:t>
            </a:r>
          </a:p>
          <a:p>
            <a:pPr algn="ctr">
              <a:buNone/>
            </a:pPr>
            <a:endParaRPr lang="en-GB" b="1" dirty="0"/>
          </a:p>
          <a:p>
            <a:pPr algn="ctr">
              <a:buNone/>
            </a:pPr>
            <a:r>
              <a:rPr lang="en-GB" b="1" dirty="0" smtClean="0"/>
              <a:t>2013</a:t>
            </a:r>
            <a:endParaRPr lang="en-US"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57158" y="214290"/>
            <a:ext cx="8472518" cy="1143000"/>
          </a:xfrm>
          <a:solidFill>
            <a:schemeClr val="accent4">
              <a:lumMod val="20000"/>
              <a:lumOff val="80000"/>
            </a:schemeClr>
          </a:solidFill>
          <a:ln>
            <a:noFill/>
          </a:ln>
        </p:spPr>
        <p:txBody>
          <a:bodyPr>
            <a:normAutofit fontScale="90000"/>
          </a:bodyPr>
          <a:lstStyle/>
          <a:p>
            <a:pPr algn="l" eaLnBrk="1" hangingPunct="1"/>
            <a:r>
              <a:rPr lang="en-GB" sz="2800" b="1" dirty="0" smtClean="0"/>
              <a:t>A psychosocial analysis of mental disorder </a:t>
            </a:r>
            <a:br>
              <a:rPr lang="en-GB" sz="2800" b="1" dirty="0" smtClean="0"/>
            </a:br>
            <a:r>
              <a:rPr lang="en-GB" sz="2800" b="1" dirty="0" smtClean="0"/>
              <a:t>and child homicide</a:t>
            </a:r>
            <a:br>
              <a:rPr lang="en-GB" sz="2800" b="1" dirty="0" smtClean="0"/>
            </a:br>
            <a:r>
              <a:rPr lang="en-GB" sz="2800" b="1" dirty="0" smtClean="0"/>
              <a:t> </a:t>
            </a:r>
            <a:r>
              <a:rPr lang="en-GB" sz="1800" i="1" dirty="0" smtClean="0">
                <a:solidFill>
                  <a:schemeClr val="tx2">
                    <a:lumMod val="75000"/>
                  </a:schemeClr>
                </a:solidFill>
              </a:rPr>
              <a:t>Stroud J 2008 </a:t>
            </a:r>
            <a:endParaRPr lang="en-US" sz="1800" b="1" dirty="0" smtClean="0">
              <a:solidFill>
                <a:schemeClr val="tx2">
                  <a:lumMod val="75000"/>
                </a:schemeClr>
              </a:solidFill>
            </a:endParaRPr>
          </a:p>
        </p:txBody>
      </p:sp>
      <p:sp>
        <p:nvSpPr>
          <p:cNvPr id="16387" name="Rectangle 3"/>
          <p:cNvSpPr>
            <a:spLocks noGrp="1" noChangeArrowheads="1"/>
          </p:cNvSpPr>
          <p:nvPr>
            <p:ph type="body" idx="1"/>
          </p:nvPr>
        </p:nvSpPr>
        <p:spPr>
          <a:xfrm>
            <a:off x="500034" y="1571612"/>
            <a:ext cx="8229600" cy="4525963"/>
          </a:xfrm>
        </p:spPr>
        <p:txBody>
          <a:bodyPr>
            <a:normAutofit/>
          </a:bodyPr>
          <a:lstStyle/>
          <a:p>
            <a:pPr eaLnBrk="1" hangingPunct="1">
              <a:buNone/>
            </a:pPr>
            <a:endParaRPr lang="en-GB" sz="2400" dirty="0" smtClean="0"/>
          </a:p>
          <a:p>
            <a:pPr eaLnBrk="1" hangingPunct="1">
              <a:buNone/>
            </a:pPr>
            <a:endParaRPr lang="en-GB" sz="2400" dirty="0" smtClean="0"/>
          </a:p>
          <a:p>
            <a:pPr eaLnBrk="1" hangingPunct="1">
              <a:buNone/>
            </a:pPr>
            <a:endParaRPr lang="en-GB" sz="2400" dirty="0" smtClean="0"/>
          </a:p>
          <a:p>
            <a:pPr eaLnBrk="1" hangingPunct="1">
              <a:buNone/>
            </a:pPr>
            <a:endParaRPr lang="en-GB" sz="2400" dirty="0" smtClean="0"/>
          </a:p>
          <a:p>
            <a:pPr eaLnBrk="1" hangingPunct="1">
              <a:buNone/>
            </a:pPr>
            <a:endParaRPr lang="en-US" sz="2400" dirty="0" smtClean="0"/>
          </a:p>
          <a:p>
            <a:pPr eaLnBrk="1" hangingPunct="1">
              <a:buFont typeface="Arial" pitchFamily="34" charset="0"/>
              <a:buNone/>
            </a:pPr>
            <a:endParaRPr lang="en-US" sz="2000" dirty="0" smtClean="0"/>
          </a:p>
        </p:txBody>
      </p:sp>
      <p:graphicFrame>
        <p:nvGraphicFramePr>
          <p:cNvPr id="4" name="Table 3"/>
          <p:cNvGraphicFramePr>
            <a:graphicFrameLocks noGrp="1"/>
          </p:cNvGraphicFramePr>
          <p:nvPr/>
        </p:nvGraphicFramePr>
        <p:xfrm>
          <a:off x="357158" y="1571614"/>
          <a:ext cx="8501122" cy="4350929"/>
        </p:xfrm>
        <a:graphic>
          <a:graphicData uri="http://schemas.openxmlformats.org/drawingml/2006/table">
            <a:tbl>
              <a:tblPr firstRow="1" bandRow="1">
                <a:tableStyleId>{69012ECD-51FC-41F1-AA8D-1B2483CD663E}</a:tableStyleId>
              </a:tblPr>
              <a:tblGrid>
                <a:gridCol w="3357586"/>
                <a:gridCol w="214314"/>
                <a:gridCol w="4929222"/>
              </a:tblGrid>
              <a:tr h="714378">
                <a:tc gridSpan="3">
                  <a:txBody>
                    <a:bodyPr/>
                    <a:lstStyle/>
                    <a:p>
                      <a:pPr marL="0" indent="0" eaLnBrk="1" hangingPunct="1">
                        <a:buNone/>
                      </a:pPr>
                      <a:r>
                        <a:rPr lang="en-GB" sz="2400" dirty="0" smtClean="0"/>
                        <a:t>Qualitative analysis of data from forensic psychiatric reports for</a:t>
                      </a:r>
                    </a:p>
                    <a:p>
                      <a:pPr marL="0" indent="0" eaLnBrk="1" hangingPunct="1">
                        <a:buNone/>
                      </a:pPr>
                      <a:r>
                        <a:rPr lang="en-GB" sz="2400" dirty="0" smtClean="0"/>
                        <a:t>court:  68 individuals</a:t>
                      </a:r>
                      <a:endParaRPr lang="en-GB" sz="2400" b="1" dirty="0" smtClean="0"/>
                    </a:p>
                  </a:txBody>
                  <a:tcPr/>
                </a:tc>
                <a:tc hMerge="1">
                  <a:txBody>
                    <a:bodyPr/>
                    <a:lstStyle/>
                    <a:p>
                      <a:endParaRPr lang="en-US"/>
                    </a:p>
                  </a:txBody>
                  <a:tcPr/>
                </a:tc>
                <a:tc hMerge="1">
                  <a:txBody>
                    <a:bodyPr/>
                    <a:lstStyle/>
                    <a:p>
                      <a:endParaRPr lang="en-US"/>
                    </a:p>
                  </a:txBody>
                  <a:tcPr/>
                </a:tc>
              </a:tr>
              <a:tr h="33321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42 f (62%) </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26 m (38%)</a:t>
                      </a:r>
                    </a:p>
                  </a:txBody>
                  <a:tcPr/>
                </a:tc>
              </a:tr>
              <a:tr h="46751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46 (68%) medium security</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22 (32%) high security</a:t>
                      </a:r>
                    </a:p>
                  </a:txBody>
                  <a:tcPr/>
                </a:tc>
              </a:tr>
              <a:tr h="381068">
                <a:tc gridSpan="3">
                  <a:txBody>
                    <a:bodyPr/>
                    <a:lstStyle/>
                    <a:p>
                      <a:r>
                        <a:rPr lang="en-GB" sz="2400" dirty="0" smtClean="0"/>
                        <a:t>70 offences (charge of child homicide or an attempt)</a:t>
                      </a:r>
                      <a:endParaRPr lang="en-US" sz="2400" dirty="0"/>
                    </a:p>
                  </a:txBody>
                  <a:tcPr/>
                </a:tc>
                <a:tc hMerge="1">
                  <a:txBody>
                    <a:bodyPr/>
                    <a:lstStyle/>
                    <a:p>
                      <a:endParaRPr lang="en-US"/>
                    </a:p>
                  </a:txBody>
                  <a:tcPr/>
                </a:tc>
                <a:tc hMerge="1">
                  <a:txBody>
                    <a:bodyPr/>
                    <a:lstStyle/>
                    <a:p>
                      <a:endParaRPr lang="en-US"/>
                    </a:p>
                  </a:txBody>
                  <a:tcPr/>
                </a:tc>
              </a:tr>
              <a:tr h="47618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56 convictions of homicide</a:t>
                      </a:r>
                    </a:p>
                  </a:txBody>
                  <a:tcPr/>
                </a:tc>
                <a:tc hMerge="1">
                  <a:txBody>
                    <a:bodyPr/>
                    <a:lstStyle/>
                    <a:p>
                      <a:endParaRPr lang="en-US"/>
                    </a:p>
                  </a:txBody>
                  <a:tcPr/>
                </a:tc>
                <a:tc hMerge="1">
                  <a:txBody>
                    <a:bodyPr/>
                    <a:lstStyle/>
                    <a:p>
                      <a:endParaRPr lang="en-US"/>
                    </a:p>
                  </a:txBody>
                  <a:tcPr/>
                </a:tc>
              </a:tr>
              <a:tr h="50006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88 victims 69 children died</a:t>
                      </a:r>
                    </a:p>
                  </a:txBody>
                  <a:tcPr/>
                </a:tc>
                <a:tc hMerge="1">
                  <a:txBody>
                    <a:bodyPr/>
                    <a:lstStyle/>
                    <a:p>
                      <a:endParaRPr lang="en-US" sz="2400" dirty="0"/>
                    </a:p>
                  </a:txBody>
                  <a:tcPr/>
                </a:tc>
                <a:tc>
                  <a:txBody>
                    <a:bodyPr/>
                    <a:lstStyle/>
                    <a:p>
                      <a:r>
                        <a:rPr lang="en-GB" sz="2400" dirty="0" smtClean="0"/>
                        <a:t>19 survived attempts</a:t>
                      </a:r>
                      <a:endParaRPr lang="en-US" sz="2400" dirty="0"/>
                    </a:p>
                  </a:txBody>
                  <a:tcPr/>
                </a:tc>
              </a:tr>
              <a:tr h="50292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Most individuals were parents/ carers (n50)  - 6 strangers</a:t>
                      </a:r>
                      <a:endParaRPr lang="en-GB" sz="2400" b="1" dirty="0" smtClean="0"/>
                    </a:p>
                  </a:txBody>
                  <a:tcPr/>
                </a:tc>
                <a:tc hMerge="1">
                  <a:txBody>
                    <a:bodyPr/>
                    <a:lstStyle/>
                    <a:p>
                      <a:endParaRPr lang="en-US"/>
                    </a:p>
                  </a:txBody>
                  <a:tcPr/>
                </a:tc>
                <a:tc hMerge="1">
                  <a:txBody>
                    <a:bodyPr/>
                    <a:lstStyle/>
                    <a:p>
                      <a:endParaRPr lang="en-US"/>
                    </a:p>
                  </a:txBody>
                  <a:tcPr/>
                </a:tc>
              </a:tr>
              <a:tr h="666869">
                <a:tc>
                  <a:txBody>
                    <a:bodyPr/>
                    <a:lstStyle/>
                    <a:p>
                      <a:pPr eaLnBrk="1" hangingPunct="1">
                        <a:buNone/>
                      </a:pPr>
                      <a:r>
                        <a:rPr lang="en-GB" sz="2400" dirty="0" smtClean="0"/>
                        <a:t>Ethnicity: 46 (68%)white</a:t>
                      </a:r>
                      <a:endParaRPr lang="en-US" sz="2400" dirty="0"/>
                    </a:p>
                  </a:txBody>
                  <a:tcPr/>
                </a:tc>
                <a:tc gridSpan="2">
                  <a:txBody>
                    <a:bodyPr/>
                    <a:lstStyle/>
                    <a:p>
                      <a:pPr eaLnBrk="1" hangingPunct="1">
                        <a:buNone/>
                      </a:pPr>
                      <a:r>
                        <a:rPr lang="en-GB" sz="2400" dirty="0" smtClean="0"/>
                        <a:t>22 (32%)  minority ethnic</a:t>
                      </a:r>
                      <a:r>
                        <a:rPr lang="en-GB" sz="2400" baseline="0" dirty="0" smtClean="0"/>
                        <a:t>    </a:t>
                      </a:r>
                      <a:r>
                        <a:rPr lang="en-GB" sz="2400" dirty="0" smtClean="0"/>
                        <a:t>groups</a:t>
                      </a:r>
                      <a:endParaRPr lang="en-US" sz="2400" dirty="0"/>
                    </a:p>
                  </a:txBody>
                  <a:tcPr/>
                </a:tc>
                <a:tc hMerge="1">
                  <a:txBody>
                    <a:bodyPr/>
                    <a:lstStyle/>
                    <a:p>
                      <a:endParaRPr lang="en-US"/>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5074" y="428604"/>
            <a:ext cx="2448273" cy="504056"/>
          </a:xfrm>
          <a:prstGeom prst="rect">
            <a:avLst/>
          </a:prstGeom>
          <a:ln>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a:ln>
            <a:noFill/>
          </a:ln>
        </p:spPr>
        <p:txBody>
          <a:bodyPr>
            <a:normAutofit/>
          </a:bodyPr>
          <a:lstStyle/>
          <a:p>
            <a:pPr algn="l"/>
            <a:r>
              <a:rPr lang="en-GB" sz="3200" b="1" dirty="0" smtClean="0"/>
              <a:t>Childhood Difficulties</a:t>
            </a:r>
            <a:endParaRPr lang="en-US" sz="3200" dirty="0"/>
          </a:p>
        </p:txBody>
      </p:sp>
      <p:graphicFrame>
        <p:nvGraphicFramePr>
          <p:cNvPr id="4" name="Content Placeholder 3"/>
          <p:cNvGraphicFramePr>
            <a:graphicFrameLocks noGrp="1"/>
          </p:cNvGraphicFramePr>
          <p:nvPr>
            <p:ph idx="1"/>
          </p:nvPr>
        </p:nvGraphicFramePr>
        <p:xfrm>
          <a:off x="500034" y="1643050"/>
          <a:ext cx="8229600" cy="4976293"/>
        </p:xfrm>
        <a:graphic>
          <a:graphicData uri="http://schemas.openxmlformats.org/drawingml/2006/table">
            <a:tbl>
              <a:tblPr firstRow="1" bandRow="1">
                <a:tableStyleId>{69012ECD-51FC-41F1-AA8D-1B2483CD663E}</a:tableStyleId>
              </a:tblPr>
              <a:tblGrid>
                <a:gridCol w="5786478"/>
                <a:gridCol w="2443122"/>
              </a:tblGrid>
              <a:tr h="790639">
                <a:tc gridSpan="2">
                  <a:txBody>
                    <a:bodyPr/>
                    <a:lstStyle/>
                    <a:p>
                      <a:pPr eaLnBrk="1" hangingPunct="1">
                        <a:buFontTx/>
                        <a:buNone/>
                      </a:pPr>
                      <a:r>
                        <a:rPr lang="en-GB" sz="2400" dirty="0" smtClean="0"/>
                        <a:t>‘A disrupted upbringing’ (57: 84%): Multiple disadvantages – </a:t>
                      </a:r>
                      <a:r>
                        <a:rPr lang="en-GB" sz="2400" baseline="0" dirty="0" smtClean="0"/>
                        <a:t>  </a:t>
                      </a:r>
                      <a:r>
                        <a:rPr lang="en-GB" sz="2400" dirty="0" smtClean="0"/>
                        <a:t>Categories not mutually exclusive</a:t>
                      </a:r>
                      <a:endParaRPr lang="en-GB" sz="2400" b="0" dirty="0" smtClean="0"/>
                    </a:p>
                  </a:txBody>
                  <a:tcPr/>
                </a:tc>
                <a:tc hMerge="1">
                  <a:txBody>
                    <a:bodyPr/>
                    <a:lstStyle/>
                    <a:p>
                      <a:endParaRPr lang="en-US" sz="2400" dirty="0"/>
                    </a:p>
                  </a:txBody>
                  <a:tcPr/>
                </a:tc>
              </a:tr>
              <a:tr h="790639">
                <a:tc>
                  <a:txBody>
                    <a:bodyPr/>
                    <a:lstStyle/>
                    <a:p>
                      <a:pPr eaLnBrk="1" hangingPunct="1">
                        <a:buFont typeface="Wingdings" pitchFamily="2" charset="2"/>
                        <a:buNone/>
                      </a:pPr>
                      <a:endParaRPr lang="en-GB" sz="2400" dirty="0" smtClean="0"/>
                    </a:p>
                    <a:p>
                      <a:pPr eaLnBrk="1" hangingPunct="1">
                        <a:buFont typeface="Wingdings" pitchFamily="2" charset="2"/>
                        <a:buNone/>
                      </a:pPr>
                      <a:r>
                        <a:rPr lang="en-GB" sz="2400" dirty="0" smtClean="0"/>
                        <a:t>Separation/loss of parent </a:t>
                      </a:r>
                      <a:endParaRPr lang="en-US" sz="2400" dirty="0"/>
                    </a:p>
                  </a:txBody>
                  <a:tcPr/>
                </a:tc>
                <a:tc>
                  <a:txBody>
                    <a:bodyPr/>
                    <a:lstStyle/>
                    <a:p>
                      <a:endParaRPr lang="en-GB" sz="2400" dirty="0" smtClean="0"/>
                    </a:p>
                    <a:p>
                      <a:r>
                        <a:rPr lang="en-GB" sz="2400" dirty="0" smtClean="0"/>
                        <a:t>35: 51%</a:t>
                      </a:r>
                      <a:endParaRPr lang="en-US" sz="2400" dirty="0"/>
                    </a:p>
                  </a:txBody>
                  <a:tcPr/>
                </a:tc>
              </a:tr>
              <a:tr h="439244">
                <a:tc>
                  <a:txBody>
                    <a:bodyPr/>
                    <a:lstStyle/>
                    <a:p>
                      <a:pPr eaLnBrk="1" hangingPunct="1">
                        <a:buFont typeface="Wingdings" pitchFamily="2" charset="2"/>
                        <a:buNone/>
                      </a:pPr>
                      <a:r>
                        <a:rPr lang="en-GB" sz="2400" dirty="0" smtClean="0"/>
                        <a:t>Parental discord/ violence   	</a:t>
                      </a:r>
                    </a:p>
                  </a:txBody>
                  <a:tcPr/>
                </a:tc>
                <a:tc>
                  <a:txBody>
                    <a:bodyPr/>
                    <a:lstStyle/>
                    <a:p>
                      <a:r>
                        <a:rPr lang="en-GB" sz="2400" dirty="0" smtClean="0"/>
                        <a:t>25: 37%</a:t>
                      </a:r>
                      <a:endParaRPr lang="en-US" sz="2400" dirty="0"/>
                    </a:p>
                  </a:txBody>
                  <a:tcPr/>
                </a:tc>
              </a:tr>
              <a:tr h="4392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Physical/ sexual/ emotional abuse</a:t>
                      </a:r>
                    </a:p>
                  </a:txBody>
                  <a:tcPr/>
                </a:tc>
                <a:tc>
                  <a:txBody>
                    <a:bodyPr/>
                    <a:lstStyle/>
                    <a:p>
                      <a:r>
                        <a:rPr lang="en-GB" sz="2400" dirty="0" smtClean="0"/>
                        <a:t>23: 34% </a:t>
                      </a:r>
                      <a:endParaRPr lang="en-US" sz="2400" dirty="0"/>
                    </a:p>
                  </a:txBody>
                  <a:tcPr/>
                </a:tc>
              </a:tr>
              <a:tr h="4392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Neglect</a:t>
                      </a:r>
                    </a:p>
                  </a:txBody>
                  <a:tcPr/>
                </a:tc>
                <a:tc>
                  <a:txBody>
                    <a:bodyPr/>
                    <a:lstStyle/>
                    <a:p>
                      <a:r>
                        <a:rPr lang="en-GB" sz="2400" dirty="0" smtClean="0"/>
                        <a:t>10:15%</a:t>
                      </a:r>
                      <a:endParaRPr lang="en-US" sz="2400" dirty="0"/>
                    </a:p>
                  </a:txBody>
                  <a:tcPr/>
                </a:tc>
              </a:tr>
              <a:tr h="1280736">
                <a:tc>
                  <a:txBody>
                    <a:bodyPr/>
                    <a:lstStyle/>
                    <a:p>
                      <a:pPr eaLnBrk="1" hangingPunct="1">
                        <a:buFont typeface="Wingdings" pitchFamily="2" charset="2"/>
                        <a:buNone/>
                      </a:pPr>
                      <a:r>
                        <a:rPr lang="en-GB" sz="2400" dirty="0" smtClean="0"/>
                        <a:t>Educational attainment: </a:t>
                      </a:r>
                    </a:p>
                    <a:p>
                      <a:pPr eaLnBrk="1" hangingPunct="1">
                        <a:buNone/>
                      </a:pPr>
                      <a:r>
                        <a:rPr lang="en-GB" sz="2400" dirty="0" smtClean="0"/>
                        <a:t>      Left school at 16 yrs: 	</a:t>
                      </a:r>
                    </a:p>
                    <a:p>
                      <a:pPr eaLnBrk="1" hangingPunct="1">
                        <a:buNone/>
                      </a:pPr>
                      <a:r>
                        <a:rPr lang="en-GB" sz="2400" dirty="0" smtClean="0"/>
                        <a:t>      Educated beyond 16 yrs: 		</a:t>
                      </a:r>
                    </a:p>
                  </a:txBody>
                  <a:tcPr/>
                </a:tc>
                <a:tc>
                  <a:txBody>
                    <a:bodyPr/>
                    <a:lstStyle/>
                    <a:p>
                      <a:endParaRPr lang="en-GB" sz="2400" dirty="0" smtClean="0"/>
                    </a:p>
                    <a:p>
                      <a:r>
                        <a:rPr lang="en-GB" sz="2400" dirty="0" smtClean="0"/>
                        <a:t>54:79%: </a:t>
                      </a:r>
                    </a:p>
                    <a:p>
                      <a:r>
                        <a:rPr lang="en-GB" sz="2400" dirty="0" smtClean="0"/>
                        <a:t>14:21%</a:t>
                      </a:r>
                      <a:endParaRPr lang="en-US" sz="2400" dirty="0"/>
                    </a:p>
                  </a:txBody>
                  <a:tcPr/>
                </a:tc>
              </a:tr>
              <a:tr h="6780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Changes of environment 		</a:t>
                      </a:r>
                    </a:p>
                  </a:txBody>
                  <a:tcPr/>
                </a:tc>
                <a:tc>
                  <a:txBody>
                    <a:bodyPr/>
                    <a:lstStyle/>
                    <a:p>
                      <a:r>
                        <a:rPr lang="en-GB" sz="2400" dirty="0" smtClean="0"/>
                        <a:t>28: 41%</a:t>
                      </a:r>
                      <a:endParaRPr lang="en-US" sz="2400" dirty="0"/>
                    </a:p>
                  </a:txBody>
                  <a:tcPr/>
                </a:tc>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5074" y="642918"/>
            <a:ext cx="2448273" cy="504056"/>
          </a:xfrm>
          <a:prstGeom prst="rect">
            <a:avLst/>
          </a:prstGeom>
          <a:ln>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a:ln>
            <a:noFill/>
          </a:ln>
        </p:spPr>
        <p:txBody>
          <a:bodyPr>
            <a:normAutofit/>
          </a:bodyPr>
          <a:lstStyle/>
          <a:p>
            <a:pPr algn="l"/>
            <a:r>
              <a:rPr lang="en-GB" sz="3200" b="1" dirty="0" smtClean="0"/>
              <a:t>Psychological difficulties</a:t>
            </a:r>
            <a:endParaRPr lang="en-US" sz="3200" dirty="0"/>
          </a:p>
        </p:txBody>
      </p:sp>
      <p:graphicFrame>
        <p:nvGraphicFramePr>
          <p:cNvPr id="4" name="Content Placeholder 3"/>
          <p:cNvGraphicFramePr>
            <a:graphicFrameLocks noGrp="1"/>
          </p:cNvGraphicFramePr>
          <p:nvPr>
            <p:ph idx="1"/>
          </p:nvPr>
        </p:nvGraphicFramePr>
        <p:xfrm>
          <a:off x="500034" y="1714488"/>
          <a:ext cx="6173708" cy="4480560"/>
        </p:xfrm>
        <a:graphic>
          <a:graphicData uri="http://schemas.openxmlformats.org/drawingml/2006/table">
            <a:tbl>
              <a:tblPr firstRow="1" bandRow="1">
                <a:tableStyleId>{D27102A9-8310-4765-A935-A1911B00CA55}</a:tableStyleId>
              </a:tblPr>
              <a:tblGrid>
                <a:gridCol w="4686304"/>
                <a:gridCol w="1487404"/>
              </a:tblGrid>
              <a:tr h="370840">
                <a:tc>
                  <a:txBody>
                    <a:bodyPr/>
                    <a:lstStyle/>
                    <a:p>
                      <a:pPr eaLnBrk="1" hangingPunct="1">
                        <a:buFont typeface="Wingdings" pitchFamily="2" charset="2"/>
                        <a:buNone/>
                      </a:pPr>
                      <a:r>
                        <a:rPr lang="en-GB" sz="2400" b="0" dirty="0" smtClean="0"/>
                        <a:t>Delusional beliefs</a:t>
                      </a:r>
                    </a:p>
                  </a:txBody>
                  <a:tcPr>
                    <a:lnL>
                      <a:noFill/>
                    </a:lnL>
                    <a:lnR>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GB" sz="2400" b="0" dirty="0" smtClean="0"/>
                        <a:t>30:44%</a:t>
                      </a:r>
                      <a:endParaRPr lang="en-US" sz="2400" b="0" dirty="0"/>
                    </a:p>
                  </a:txBody>
                  <a:tcPr>
                    <a:lnL>
                      <a:noFill/>
                    </a:lnL>
                    <a:lnR>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Hopelessness and depression</a:t>
                      </a:r>
                    </a:p>
                  </a:txBody>
                  <a:tcPr>
                    <a:lnL>
                      <a:noFill/>
                    </a:lnL>
                    <a:lnR>
                      <a:noFill/>
                    </a:lnR>
                    <a:lnT w="12700" cmpd="sng">
                      <a:noFill/>
                    </a:lnT>
                    <a:lnB>
                      <a:noFill/>
                    </a:lnB>
                    <a:lnTlToBr w="12700" cmpd="sng">
                      <a:noFill/>
                      <a:prstDash val="solid"/>
                    </a:lnTlToBr>
                    <a:lnBlToTr w="12700" cmpd="sng">
                      <a:noFill/>
                      <a:prstDash val="solid"/>
                    </a:lnBlToTr>
                    <a:solidFill>
                      <a:schemeClr val="bg1"/>
                    </a:solidFill>
                  </a:tcPr>
                </a:tc>
                <a:tc>
                  <a:txBody>
                    <a:bodyPr/>
                    <a:lstStyle/>
                    <a:p>
                      <a:r>
                        <a:rPr lang="en-GB" sz="2400" dirty="0" smtClean="0"/>
                        <a:t>8:12%</a:t>
                      </a:r>
                      <a:endParaRPr lang="en-US" sz="2400" dirty="0"/>
                    </a:p>
                  </a:txBody>
                  <a:tcPr>
                    <a:lnL>
                      <a:noFill/>
                    </a:lnL>
                    <a:lnR>
                      <a:noFill/>
                    </a:lnR>
                    <a:lnT w="12700" cmpd="sng">
                      <a:noFill/>
                    </a:lnT>
                    <a:lnB>
                      <a:noFill/>
                    </a:lnB>
                    <a:lnTlToBr w="12700" cmpd="sng">
                      <a:noFill/>
                      <a:prstDash val="solid"/>
                    </a:lnTlToBr>
                    <a:lnBlToTr w="12700" cmpd="sng">
                      <a:noFill/>
                      <a:prstDash val="solid"/>
                    </a:lnBlToT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Loss of control</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GB" sz="2400" dirty="0" smtClean="0"/>
                        <a:t>8:12%</a:t>
                      </a:r>
                      <a:endParaRPr lang="en-US" sz="2400" dirty="0"/>
                    </a:p>
                  </a:txBody>
                  <a:tcPr>
                    <a:lnL>
                      <a:noFill/>
                    </a:lnL>
                    <a:lnR>
                      <a:noFill/>
                    </a:lnR>
                    <a:lnT>
                      <a:noFill/>
                    </a:lnT>
                    <a:lnB>
                      <a:noFill/>
                    </a:lnB>
                    <a:lnTlToBr w="12700" cmpd="sng">
                      <a:noFill/>
                      <a:prstDash val="solid"/>
                    </a:lnTlToBr>
                    <a:lnBlToTr w="12700" cmpd="sng">
                      <a:noFill/>
                      <a:prstDash val="solid"/>
                    </a:lnBlToT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Extreme violence as a response</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GB" sz="2400" dirty="0" smtClean="0"/>
                        <a:t>4:6%</a:t>
                      </a:r>
                      <a:endParaRPr lang="en-US" sz="2400" dirty="0"/>
                    </a:p>
                  </a:txBody>
                  <a:tcPr>
                    <a:lnL>
                      <a:noFill/>
                    </a:lnL>
                    <a:lnR>
                      <a:noFill/>
                    </a:lnR>
                    <a:lnT>
                      <a:noFill/>
                    </a:lnT>
                    <a:lnB>
                      <a:noFill/>
                    </a:lnB>
                    <a:lnTlToBr w="12700" cmpd="sng">
                      <a:noFill/>
                      <a:prstDash val="solid"/>
                    </a:lnTlToBr>
                    <a:lnBlToTr w="12700" cmpd="sng">
                      <a:noFill/>
                      <a:prstDash val="solid"/>
                    </a:lnBlToT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Meeting own psychological needs</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GB" sz="2400" dirty="0" smtClean="0"/>
                        <a:t>8:12%</a:t>
                      </a:r>
                      <a:endParaRPr lang="en-US" sz="2400" dirty="0"/>
                    </a:p>
                  </a:txBody>
                  <a:tcPr>
                    <a:lnL>
                      <a:noFill/>
                    </a:lnL>
                    <a:lnR>
                      <a:noFill/>
                    </a:lnR>
                    <a:lnT>
                      <a:noFill/>
                    </a:lnT>
                    <a:lnB>
                      <a:noFill/>
                    </a:lnB>
                    <a:lnTlToBr w="12700" cmpd="sng">
                      <a:noFill/>
                      <a:prstDash val="solid"/>
                    </a:lnTlToBr>
                    <a:lnBlToTr w="12700" cmpd="sng">
                      <a:noFill/>
                      <a:prstDash val="solid"/>
                    </a:lnBlToT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Unable to cope</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GB" sz="2400" dirty="0" smtClean="0"/>
                        <a:t>4:6%</a:t>
                      </a:r>
                      <a:endParaRPr lang="en-US" sz="2400" dirty="0"/>
                    </a:p>
                  </a:txBody>
                  <a:tcPr>
                    <a:lnL>
                      <a:noFill/>
                    </a:lnL>
                    <a:lnR>
                      <a:noFill/>
                    </a:lnR>
                    <a:lnT>
                      <a:noFill/>
                    </a:lnT>
                    <a:lnB>
                      <a:noFill/>
                    </a:lnB>
                    <a:lnTlToBr w="12700" cmpd="sng">
                      <a:noFill/>
                      <a:prstDash val="solid"/>
                    </a:lnTlToBr>
                    <a:lnBlToTr w="12700" cmpd="sng">
                      <a:noFill/>
                      <a:prstDash val="solid"/>
                    </a:lnBlToT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Unable to accept the child</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GB" sz="2400" dirty="0" smtClean="0"/>
                        <a:t>4:6%</a:t>
                      </a:r>
                      <a:endParaRPr lang="en-US" sz="2400" dirty="0"/>
                    </a:p>
                  </a:txBody>
                  <a:tcPr>
                    <a:lnL>
                      <a:noFill/>
                    </a:lnL>
                    <a:lnR>
                      <a:noFill/>
                    </a:lnR>
                    <a:lnT>
                      <a:noFill/>
                    </a:lnT>
                    <a:lnB>
                      <a:noFill/>
                    </a:lnB>
                    <a:lnTlToBr w="12700" cmpd="sng">
                      <a:noFill/>
                      <a:prstDash val="solid"/>
                    </a:lnTlToBr>
                    <a:lnBlToTr w="12700" cmpd="sng">
                      <a:noFill/>
                      <a:prstDash val="solid"/>
                    </a:lnBlToT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smtClean="0"/>
                        <a:t>Atypical cases</a:t>
                      </a:r>
                      <a:endParaRPr lang="en-GB" sz="2400" dirty="0" smtClean="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GB" sz="2400" dirty="0" smtClean="0"/>
                        <a:t>2:3%</a:t>
                      </a:r>
                      <a:endParaRPr lang="en-US" sz="2400" dirty="0"/>
                    </a:p>
                  </a:txBody>
                  <a:tcPr>
                    <a:lnL>
                      <a:noFill/>
                    </a:lnL>
                    <a:lnR>
                      <a:noFill/>
                    </a:lnR>
                    <a:lnT>
                      <a:noFill/>
                    </a:lnT>
                    <a:lnB>
                      <a:noFill/>
                    </a:lnB>
                    <a:lnTlToBr w="12700" cmpd="sng">
                      <a:noFill/>
                      <a:prstDash val="solid"/>
                    </a:lnTlToBr>
                    <a:lnBlToTr w="12700" cmpd="sng">
                      <a:noFill/>
                      <a:prstDash val="solid"/>
                    </a:lnBlToT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2400" i="1" dirty="0" smtClean="0"/>
                        <a:t>N.B. Prior contact with </a:t>
                      </a:r>
                      <a:r>
                        <a:rPr lang="en-GB" sz="2400" i="1" dirty="0" err="1" smtClean="0"/>
                        <a:t>mh</a:t>
                      </a:r>
                      <a:r>
                        <a:rPr lang="en-GB" sz="2400" i="1" dirty="0" smtClean="0"/>
                        <a:t> services</a:t>
                      </a:r>
                    </a:p>
                  </a:txBody>
                  <a:tcPr>
                    <a:lnL>
                      <a:noFill/>
                    </a:lnL>
                    <a:lnR>
                      <a:noFill/>
                    </a:lnR>
                    <a:lnT>
                      <a:noFill/>
                    </a:lnT>
                    <a:lnB w="12700" cmpd="sng">
                      <a:noFill/>
                    </a:lnB>
                    <a:lnTlToBr w="12700" cmpd="sng">
                      <a:noFill/>
                      <a:prstDash val="solid"/>
                    </a:lnTlToBr>
                    <a:lnBlToTr w="12700" cmpd="sng">
                      <a:noFill/>
                      <a:prstDash val="solid"/>
                    </a:lnBlToTr>
                    <a:solidFill>
                      <a:schemeClr val="bg1"/>
                    </a:solidFill>
                  </a:tcPr>
                </a:tc>
                <a:tc>
                  <a:txBody>
                    <a:bodyPr/>
                    <a:lstStyle/>
                    <a:p>
                      <a:endParaRPr lang="en-GB" sz="2400" i="1" dirty="0" smtClean="0"/>
                    </a:p>
                    <a:p>
                      <a:r>
                        <a:rPr lang="en-GB" sz="2400" i="1" dirty="0" smtClean="0"/>
                        <a:t>36:53%</a:t>
                      </a:r>
                      <a:endParaRPr lang="en-US" sz="2400" dirty="0"/>
                    </a:p>
                  </a:txBody>
                  <a:tcPr>
                    <a:lnL>
                      <a:noFill/>
                    </a:lnL>
                    <a:lnR>
                      <a:noFill/>
                    </a:lnR>
                    <a:lnT>
                      <a:noFill/>
                    </a:lnT>
                    <a:lnB w="12700" cmpd="sng">
                      <a:noFill/>
                    </a:lnB>
                    <a:lnTlToBr w="12700" cmpd="sng">
                      <a:noFill/>
                      <a:prstDash val="solid"/>
                    </a:lnTlToBr>
                    <a:lnBlToTr w="12700" cmpd="sng">
                      <a:noFill/>
                      <a:prstDash val="solid"/>
                    </a:lnBlToTr>
                    <a:solidFill>
                      <a:schemeClr val="bg1"/>
                    </a:solidFill>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5074" y="642918"/>
            <a:ext cx="2448273" cy="504056"/>
          </a:xfrm>
          <a:prstGeom prst="rect">
            <a:avLst/>
          </a:prstGeom>
          <a:ln>
            <a:no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solidFill>
            <a:schemeClr val="accent4">
              <a:lumMod val="20000"/>
              <a:lumOff val="80000"/>
            </a:schemeClr>
          </a:solidFill>
          <a:ln>
            <a:noFill/>
          </a:ln>
        </p:spPr>
        <p:txBody>
          <a:bodyPr/>
          <a:lstStyle/>
          <a:p>
            <a:pPr algn="l" eaLnBrk="1" hangingPunct="1"/>
            <a:r>
              <a:rPr lang="en-GB" sz="2800" b="1" dirty="0" smtClean="0"/>
              <a:t>Moving beyond individual </a:t>
            </a:r>
            <a:br>
              <a:rPr lang="en-GB" sz="2800" b="1" dirty="0" smtClean="0"/>
            </a:br>
            <a:r>
              <a:rPr lang="en-GB" sz="2800" b="1" dirty="0" smtClean="0"/>
              <a:t>psychopathology</a:t>
            </a:r>
            <a:endParaRPr lang="en-GB" sz="2800" dirty="0" smtClean="0"/>
          </a:p>
        </p:txBody>
      </p:sp>
      <p:sp>
        <p:nvSpPr>
          <p:cNvPr id="19459" name="Content Placeholder 2"/>
          <p:cNvSpPr>
            <a:spLocks noGrp="1"/>
          </p:cNvSpPr>
          <p:nvPr>
            <p:ph idx="1"/>
          </p:nvPr>
        </p:nvSpPr>
        <p:spPr/>
        <p:txBody>
          <a:bodyPr/>
          <a:lstStyle/>
          <a:p>
            <a:pPr eaLnBrk="1" hangingPunct="1">
              <a:spcBef>
                <a:spcPct val="50000"/>
              </a:spcBef>
              <a:buFont typeface="Wingdings" pitchFamily="2" charset="2"/>
              <a:buChar char="§"/>
            </a:pPr>
            <a:r>
              <a:rPr lang="en-GB" sz="2600" dirty="0" smtClean="0"/>
              <a:t>Emotional impact of psychological problems (particularly delusions)</a:t>
            </a:r>
          </a:p>
          <a:p>
            <a:pPr eaLnBrk="1" hangingPunct="1">
              <a:spcBef>
                <a:spcPct val="50000"/>
              </a:spcBef>
              <a:buFont typeface="Wingdings" pitchFamily="2" charset="2"/>
              <a:buChar char="§"/>
            </a:pPr>
            <a:r>
              <a:rPr lang="en-GB" sz="2600" dirty="0" smtClean="0"/>
              <a:t>Lack of knowledge about psychological difficulties by partners/families and impact of this on the individual </a:t>
            </a:r>
            <a:r>
              <a:rPr lang="en-GB" sz="2600" dirty="0" smtClean="0"/>
              <a:t>(e.g. </a:t>
            </a:r>
            <a:r>
              <a:rPr lang="en-GB" sz="2600" i="1" dirty="0" smtClean="0"/>
              <a:t>children </a:t>
            </a:r>
            <a:r>
              <a:rPr lang="en-GB" sz="2600" i="1" dirty="0" smtClean="0"/>
              <a:t>left in care of acutely mentally ill parents)</a:t>
            </a:r>
            <a:endParaRPr lang="en-GB" sz="2600" dirty="0" smtClean="0"/>
          </a:p>
          <a:p>
            <a:pPr eaLnBrk="1" hangingPunct="1">
              <a:spcBef>
                <a:spcPct val="50000"/>
              </a:spcBef>
              <a:buFont typeface="Wingdings" pitchFamily="2" charset="2"/>
              <a:buChar char="§"/>
            </a:pPr>
            <a:r>
              <a:rPr lang="en-GB" sz="2600" dirty="0" smtClean="0"/>
              <a:t>Communication problems with partners/ families mean individual’s needs are not ‘heard’ – interaction with psychological/ </a:t>
            </a:r>
            <a:r>
              <a:rPr lang="en-GB" sz="2600" dirty="0" err="1" smtClean="0"/>
              <a:t>mh</a:t>
            </a:r>
            <a:r>
              <a:rPr lang="en-GB" sz="2600" dirty="0" smtClean="0"/>
              <a:t> difficulties</a:t>
            </a:r>
            <a:endParaRPr lang="en-US" sz="2600" dirty="0" smtClean="0"/>
          </a:p>
          <a:p>
            <a:pPr eaLnBrk="1" hangingPunct="1">
              <a:buFont typeface="Wingdings" pitchFamily="2" charset="2"/>
              <a:buChar char="§"/>
            </a:pPr>
            <a:endParaRPr lang="en-GB" sz="24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5074" y="428604"/>
            <a:ext cx="2448273" cy="504056"/>
          </a:xfrm>
          <a:prstGeom prst="rect">
            <a:avLst/>
          </a:prstGeom>
          <a:ln>
            <a:no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solidFill>
            <a:schemeClr val="accent4">
              <a:lumMod val="20000"/>
              <a:lumOff val="80000"/>
            </a:schemeClr>
          </a:solidFill>
          <a:ln>
            <a:noFill/>
          </a:ln>
        </p:spPr>
        <p:txBody>
          <a:bodyPr/>
          <a:lstStyle/>
          <a:p>
            <a:pPr algn="l" eaLnBrk="1" hangingPunct="1"/>
            <a:r>
              <a:rPr lang="en-GB" sz="2800" b="1" dirty="0" smtClean="0"/>
              <a:t>Relationship difficulties and </a:t>
            </a:r>
            <a:br>
              <a:rPr lang="en-GB" sz="2800" b="1" dirty="0" smtClean="0"/>
            </a:br>
            <a:r>
              <a:rPr lang="en-GB" sz="2800" b="1" dirty="0" smtClean="0"/>
              <a:t>isolation</a:t>
            </a:r>
            <a:endParaRPr lang="en-US" sz="2800" b="1" dirty="0" smtClean="0"/>
          </a:p>
        </p:txBody>
      </p:sp>
      <p:sp>
        <p:nvSpPr>
          <p:cNvPr id="20483" name="Rectangle 3"/>
          <p:cNvSpPr>
            <a:spLocks noGrp="1" noChangeArrowheads="1"/>
          </p:cNvSpPr>
          <p:nvPr>
            <p:ph type="body" idx="1"/>
          </p:nvPr>
        </p:nvSpPr>
        <p:spPr/>
        <p:txBody>
          <a:bodyPr/>
          <a:lstStyle/>
          <a:p>
            <a:pPr eaLnBrk="1" hangingPunct="1">
              <a:spcBef>
                <a:spcPct val="50000"/>
              </a:spcBef>
              <a:buNone/>
            </a:pPr>
            <a:endParaRPr lang="en-US" sz="2400" dirty="0" smtClean="0">
              <a:cs typeface="Arial" pitchFamily="34" charset="0"/>
            </a:endParaRPr>
          </a:p>
          <a:p>
            <a:pPr eaLnBrk="1" hangingPunct="1">
              <a:spcBef>
                <a:spcPct val="50000"/>
              </a:spcBef>
              <a:buFont typeface="Wingdings" pitchFamily="2" charset="2"/>
              <a:buChar char="§"/>
            </a:pPr>
            <a:endParaRPr lang="en-US" sz="2400" dirty="0">
              <a:cs typeface="Arial" pitchFamily="34" charset="0"/>
            </a:endParaRPr>
          </a:p>
          <a:p>
            <a:pPr eaLnBrk="1" hangingPunct="1">
              <a:spcBef>
                <a:spcPct val="50000"/>
              </a:spcBef>
              <a:buFont typeface="Wingdings" pitchFamily="2" charset="2"/>
              <a:buChar char="§"/>
            </a:pPr>
            <a:endParaRPr lang="en-US" sz="2400" dirty="0" smtClean="0">
              <a:cs typeface="Arial" pitchFamily="34" charset="0"/>
            </a:endParaRPr>
          </a:p>
          <a:p>
            <a:pPr eaLnBrk="1" hangingPunct="1">
              <a:spcBef>
                <a:spcPct val="50000"/>
              </a:spcBef>
              <a:buFont typeface="Wingdings" pitchFamily="2" charset="2"/>
              <a:buChar char="§"/>
            </a:pPr>
            <a:endParaRPr lang="en-US" sz="2400" dirty="0">
              <a:cs typeface="Arial" pitchFamily="34" charset="0"/>
            </a:endParaRPr>
          </a:p>
          <a:p>
            <a:pPr eaLnBrk="1" hangingPunct="1">
              <a:buFontTx/>
              <a:buNone/>
            </a:pPr>
            <a:endParaRPr lang="en-US" sz="2400" dirty="0" smtClean="0"/>
          </a:p>
        </p:txBody>
      </p:sp>
      <p:graphicFrame>
        <p:nvGraphicFramePr>
          <p:cNvPr id="4" name="Table 3"/>
          <p:cNvGraphicFramePr>
            <a:graphicFrameLocks noGrp="1"/>
          </p:cNvGraphicFramePr>
          <p:nvPr/>
        </p:nvGraphicFramePr>
        <p:xfrm>
          <a:off x="571472" y="1857364"/>
          <a:ext cx="8215370" cy="3200400"/>
        </p:xfrm>
        <a:graphic>
          <a:graphicData uri="http://schemas.openxmlformats.org/drawingml/2006/table">
            <a:tbl>
              <a:tblPr firstRow="1" bandRow="1">
                <a:tableStyleId>{D27102A9-8310-4765-A935-A1911B00CA55}</a:tableStyleId>
              </a:tblPr>
              <a:tblGrid>
                <a:gridCol w="6225725"/>
                <a:gridCol w="1989645"/>
              </a:tblGrid>
              <a:tr h="7858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smtClean="0">
                          <a:cs typeface="Arial" pitchFamily="34" charset="0"/>
                        </a:rPr>
                        <a:t>Problems in relationships with spouse/</a:t>
                      </a:r>
                      <a:r>
                        <a:rPr lang="en-GB" sz="2400" b="0" dirty="0" smtClean="0">
                          <a:cs typeface="Arial" pitchFamily="34" charset="0"/>
                        </a:rPr>
                        <a:t>  </a:t>
                      </a:r>
                      <a:r>
                        <a:rPr lang="en-US" sz="2400" b="0" dirty="0" smtClean="0">
                          <a:cs typeface="Arial" pitchFamily="34" charset="0"/>
                        </a:rPr>
                        <a:t>partner/ </a:t>
                      </a:r>
                      <a:r>
                        <a:rPr lang="en-GB" sz="2400" b="0" dirty="0" smtClean="0">
                          <a:cs typeface="Arial" pitchFamily="34" charset="0"/>
                        </a:rPr>
                        <a:t>  </a:t>
                      </a:r>
                      <a:r>
                        <a:rPr lang="en-US" sz="2400" b="0" dirty="0" smtClean="0">
                          <a:cs typeface="Arial" pitchFamily="34" charset="0"/>
                        </a:rPr>
                        <a:t>family at </a:t>
                      </a:r>
                      <a:r>
                        <a:rPr lang="en-GB" sz="2400" b="0" dirty="0" smtClean="0">
                          <a:cs typeface="Arial" pitchFamily="34" charset="0"/>
                        </a:rPr>
                        <a:t> </a:t>
                      </a:r>
                      <a:r>
                        <a:rPr lang="en-US" sz="2400" b="0" dirty="0" smtClean="0">
                          <a:cs typeface="Arial" pitchFamily="34" charset="0"/>
                        </a:rPr>
                        <a:t>offence</a:t>
                      </a:r>
                      <a:r>
                        <a:rPr lang="en-GB" sz="2400" b="0" dirty="0" smtClean="0">
                          <a:cs typeface="Arial"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b="0" dirty="0" smtClean="0">
                        <a:cs typeface="Arial" pitchFamily="34" charset="0"/>
                      </a:endParaRPr>
                    </a:p>
                  </a:txBody>
                  <a:tcPr>
                    <a:lnL>
                      <a:noFill/>
                    </a:lnL>
                    <a:lnR>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2400" b="0" dirty="0" smtClean="0">
                          <a:cs typeface="Arial" pitchFamily="34" charset="0"/>
                        </a:rPr>
                        <a:t>41</a:t>
                      </a:r>
                      <a:r>
                        <a:rPr lang="en-GB" sz="2400" b="0" dirty="0" smtClean="0">
                          <a:cs typeface="Arial" pitchFamily="34" charset="0"/>
                        </a:rPr>
                        <a:t>:  </a:t>
                      </a:r>
                      <a:r>
                        <a:rPr lang="en-US" sz="2400" b="0" dirty="0" smtClean="0">
                          <a:cs typeface="Arial" pitchFamily="34" charset="0"/>
                        </a:rPr>
                        <a:t>60.28%</a:t>
                      </a:r>
                      <a:endParaRPr lang="en-US" sz="2400" b="0" dirty="0"/>
                    </a:p>
                  </a:txBody>
                  <a:tcPr>
                    <a:lnL>
                      <a:noFill/>
                    </a:lnL>
                    <a:lnR>
                      <a:noFill/>
                    </a:lnR>
                    <a:lnT w="12700" cmpd="sng">
                      <a:noFill/>
                    </a:lnT>
                    <a:lnB w="12700" cmpd="sng">
                      <a:noFill/>
                    </a:lnB>
                    <a:lnTlToBr w="12700" cmpd="sng">
                      <a:noFill/>
                      <a:prstDash val="solid"/>
                    </a:lnTlToBr>
                    <a:lnBlToTr w="12700" cmpd="sng">
                      <a:noFill/>
                      <a:prstDash val="solid"/>
                    </a:lnBlToTr>
                    <a:solidFill>
                      <a:schemeClr val="bg1"/>
                    </a:solidFill>
                  </a:tcPr>
                </a:tc>
              </a:tr>
              <a:tr h="7534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smtClean="0">
                          <a:cs typeface="Arial" pitchFamily="34" charset="0"/>
                        </a:rPr>
                        <a:t>Living alone and isolated</a:t>
                      </a:r>
                      <a:r>
                        <a:rPr lang="en-GB" sz="2400" b="0" dirty="0" smtClean="0">
                          <a:cs typeface="Arial" pitchFamily="34" charset="0"/>
                        </a:rPr>
                        <a:t>:</a:t>
                      </a:r>
                    </a:p>
                    <a:p>
                      <a:endParaRPr lang="en-US" sz="2400" b="0" dirty="0"/>
                    </a:p>
                  </a:txBody>
                  <a:tcPr>
                    <a:lnL>
                      <a:noFill/>
                    </a:lnL>
                    <a:lnR>
                      <a:noFill/>
                    </a:lnR>
                    <a:lnT w="12700" cmpd="sng">
                      <a:noFill/>
                    </a:lnT>
                    <a:lnB>
                      <a:noFill/>
                    </a:lnB>
                    <a:lnTlToBr w="12700" cmpd="sng">
                      <a:noFill/>
                      <a:prstDash val="solid"/>
                    </a:lnTlToBr>
                    <a:lnBlToTr w="12700" cmpd="sng">
                      <a:noFill/>
                      <a:prstDash val="solid"/>
                    </a:lnBlToTr>
                    <a:solidFill>
                      <a:schemeClr val="bg1"/>
                    </a:solidFill>
                  </a:tcPr>
                </a:tc>
                <a:tc>
                  <a:txBody>
                    <a:bodyPr/>
                    <a:lstStyle/>
                    <a:p>
                      <a:r>
                        <a:rPr lang="en-GB" sz="2400" b="0" dirty="0" smtClean="0">
                          <a:cs typeface="Arial" pitchFamily="34" charset="0"/>
                        </a:rPr>
                        <a:t>22</a:t>
                      </a:r>
                      <a:r>
                        <a:rPr lang="en-GB" sz="2400" b="0" smtClean="0">
                          <a:cs typeface="Arial" pitchFamily="34" charset="0"/>
                        </a:rPr>
                        <a:t>:   </a:t>
                      </a:r>
                      <a:r>
                        <a:rPr lang="en-US" sz="2400" b="0" smtClean="0">
                          <a:cs typeface="Arial" pitchFamily="34" charset="0"/>
                        </a:rPr>
                        <a:t>32.35</a:t>
                      </a:r>
                      <a:r>
                        <a:rPr lang="en-US" sz="2400" b="0" dirty="0" smtClean="0">
                          <a:cs typeface="Arial" pitchFamily="34" charset="0"/>
                        </a:rPr>
                        <a:t>%</a:t>
                      </a:r>
                      <a:endParaRPr lang="en-US" sz="2400" b="0" dirty="0"/>
                    </a:p>
                  </a:txBody>
                  <a:tcPr>
                    <a:lnL>
                      <a:noFill/>
                    </a:lnL>
                    <a:lnR>
                      <a:noFill/>
                    </a:lnR>
                    <a:lnT w="12700" cmpd="sng">
                      <a:noFill/>
                    </a:lnT>
                    <a:lnB>
                      <a:noFill/>
                    </a:lnB>
                    <a:lnTlToBr w="12700" cmpd="sng">
                      <a:noFill/>
                      <a:prstDash val="solid"/>
                    </a:lnTlToBr>
                    <a:lnBlToTr w="12700" cmpd="sng">
                      <a:noFill/>
                      <a:prstDash val="solid"/>
                    </a:lnBlToTr>
                    <a:solidFill>
                      <a:schemeClr val="bg1"/>
                    </a:solidFill>
                  </a:tcPr>
                </a:tc>
              </a:tr>
              <a:tr h="10882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smtClean="0">
                          <a:cs typeface="Arial" pitchFamily="34" charset="0"/>
                        </a:rPr>
                        <a:t>Positive</a:t>
                      </a:r>
                      <a:r>
                        <a:rPr lang="en-GB" sz="2400" b="0" dirty="0" smtClean="0">
                          <a:cs typeface="Arial" pitchFamily="34" charset="0"/>
                        </a:rPr>
                        <a:t> </a:t>
                      </a:r>
                      <a:r>
                        <a:rPr lang="en-US" sz="2400" b="0" dirty="0" smtClean="0">
                          <a:cs typeface="Arial" pitchFamily="34" charset="0"/>
                        </a:rPr>
                        <a:t>relationships with</a:t>
                      </a:r>
                      <a:r>
                        <a:rPr lang="en-GB" sz="2400" b="0" dirty="0" smtClean="0">
                          <a:cs typeface="Arial" pitchFamily="34" charset="0"/>
                        </a:rPr>
                        <a:t> </a:t>
                      </a:r>
                      <a:r>
                        <a:rPr lang="en-US" sz="2400" b="0" dirty="0" smtClean="0">
                          <a:cs typeface="Arial" pitchFamily="34" charset="0"/>
                        </a:rPr>
                        <a:t>spouse/partner/ </a:t>
                      </a:r>
                      <a:r>
                        <a:rPr lang="en-GB" sz="2400" b="0" dirty="0" smtClean="0">
                          <a:cs typeface="Arial" pitchFamily="34" charset="0"/>
                        </a:rPr>
                        <a:t> </a:t>
                      </a:r>
                      <a:r>
                        <a:rPr lang="en-US" sz="2400" b="0" dirty="0" smtClean="0">
                          <a:cs typeface="Arial" pitchFamily="34" charset="0"/>
                        </a:rPr>
                        <a:t>family at offence</a:t>
                      </a:r>
                      <a:r>
                        <a:rPr lang="en-US" sz="2400" b="0" dirty="0" smtClean="0"/>
                        <a:t> </a:t>
                      </a:r>
                      <a:endParaRPr lang="en-US" sz="2400" b="0" dirty="0" smtClean="0">
                        <a:cs typeface="Arial" pitchFamily="34" charset="0"/>
                      </a:endParaRPr>
                    </a:p>
                    <a:p>
                      <a:endParaRPr lang="en-US" sz="2400" b="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US" sz="2400" b="0" dirty="0" smtClean="0">
                          <a:cs typeface="Arial" pitchFamily="34" charset="0"/>
                        </a:rPr>
                        <a:t>    5</a:t>
                      </a:r>
                      <a:r>
                        <a:rPr lang="en-GB" sz="2400" b="0" dirty="0" smtClean="0">
                          <a:cs typeface="Arial" pitchFamily="34" charset="0"/>
                        </a:rPr>
                        <a:t>:</a:t>
                      </a:r>
                      <a:r>
                        <a:rPr lang="en-US" sz="2400" b="0" dirty="0" smtClean="0">
                          <a:cs typeface="Arial" pitchFamily="34" charset="0"/>
                        </a:rPr>
                        <a:t>    7.35%</a:t>
                      </a:r>
                      <a:endParaRPr lang="en-US" sz="2400" b="0" dirty="0"/>
                    </a:p>
                  </a:txBody>
                  <a:tcPr>
                    <a:lnL>
                      <a:noFill/>
                    </a:lnL>
                    <a:lnR>
                      <a:noFill/>
                    </a:lnR>
                    <a:lnT>
                      <a:noFill/>
                    </a:lnT>
                    <a:lnB>
                      <a:noFill/>
                    </a:lnB>
                    <a:lnTlToBr w="12700" cmpd="sng">
                      <a:noFill/>
                      <a:prstDash val="solid"/>
                    </a:lnTlToBr>
                    <a:lnBlToTr w="12700" cmpd="sng">
                      <a:noFill/>
                      <a:prstDash val="solid"/>
                    </a:lnBlToTr>
                    <a:solidFill>
                      <a:schemeClr val="bg1"/>
                    </a:solidFill>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0760" y="500042"/>
            <a:ext cx="2448273" cy="504056"/>
          </a:xfrm>
          <a:prstGeom prst="rect">
            <a:avLst/>
          </a:prstGeom>
          <a:ln>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solidFill>
            <a:schemeClr val="accent4">
              <a:lumMod val="20000"/>
              <a:lumOff val="80000"/>
            </a:schemeClr>
          </a:solidFill>
          <a:ln>
            <a:noFill/>
          </a:ln>
        </p:spPr>
        <p:txBody>
          <a:bodyPr/>
          <a:lstStyle/>
          <a:p>
            <a:pPr algn="l" eaLnBrk="1" hangingPunct="1"/>
            <a:r>
              <a:rPr lang="en-US" sz="2800" b="1" dirty="0" smtClean="0">
                <a:cs typeface="Arial" pitchFamily="34" charset="0"/>
              </a:rPr>
              <a:t>Unsuccessful help seeking</a:t>
            </a:r>
            <a:r>
              <a:rPr lang="en-GB" sz="2800" b="1" dirty="0" smtClean="0">
                <a:cs typeface="Arial" pitchFamily="34" charset="0"/>
              </a:rPr>
              <a:t>:</a:t>
            </a:r>
            <a:r>
              <a:rPr lang="en-US" sz="2800" b="1" dirty="0" smtClean="0">
                <a:cs typeface="Arial" pitchFamily="34" charset="0"/>
              </a:rPr>
              <a:t> Potential </a:t>
            </a:r>
            <a:br>
              <a:rPr lang="en-US" sz="2800" b="1" dirty="0" smtClean="0">
                <a:cs typeface="Arial" pitchFamily="34" charset="0"/>
              </a:rPr>
            </a:br>
            <a:r>
              <a:rPr lang="en-US" sz="2800" b="1" dirty="0" smtClean="0">
                <a:cs typeface="Arial" pitchFamily="34" charset="0"/>
              </a:rPr>
              <a:t>Warnings</a:t>
            </a:r>
          </a:p>
        </p:txBody>
      </p:sp>
      <p:sp>
        <p:nvSpPr>
          <p:cNvPr id="21507" name="Rectangle 3"/>
          <p:cNvSpPr>
            <a:spLocks noGrp="1" noChangeArrowheads="1"/>
          </p:cNvSpPr>
          <p:nvPr>
            <p:ph type="body" idx="1"/>
          </p:nvPr>
        </p:nvSpPr>
        <p:spPr>
          <a:xfrm>
            <a:off x="457200" y="1500174"/>
            <a:ext cx="8229600" cy="4625989"/>
          </a:xfrm>
        </p:spPr>
        <p:txBody>
          <a:bodyPr>
            <a:normAutofit fontScale="92500" lnSpcReduction="20000"/>
          </a:bodyPr>
          <a:lstStyle/>
          <a:p>
            <a:pPr eaLnBrk="1" hangingPunct="1">
              <a:spcBef>
                <a:spcPct val="50000"/>
              </a:spcBef>
              <a:buNone/>
            </a:pPr>
            <a:r>
              <a:rPr lang="en-US" sz="2600" b="1" dirty="0" smtClean="0">
                <a:cs typeface="Arial" pitchFamily="34" charset="0"/>
              </a:rPr>
              <a:t>Unsuccessful help seeking</a:t>
            </a:r>
            <a:r>
              <a:rPr lang="en-GB" sz="2600" b="1" dirty="0" smtClean="0">
                <a:cs typeface="Arial" pitchFamily="34" charset="0"/>
              </a:rPr>
              <a:t>   </a:t>
            </a:r>
            <a:r>
              <a:rPr lang="en-US" sz="2600" b="1" dirty="0" smtClean="0">
                <a:cs typeface="Arial" pitchFamily="34" charset="0"/>
              </a:rPr>
              <a:t>26</a:t>
            </a:r>
            <a:r>
              <a:rPr lang="en-GB" sz="2600" b="1" dirty="0" smtClean="0">
                <a:cs typeface="Arial" pitchFamily="34" charset="0"/>
              </a:rPr>
              <a:t>: </a:t>
            </a:r>
            <a:r>
              <a:rPr lang="en-US" sz="2600" b="1" dirty="0" smtClean="0">
                <a:cs typeface="Arial" pitchFamily="34" charset="0"/>
              </a:rPr>
              <a:t>38%</a:t>
            </a:r>
            <a:endParaRPr lang="en-US" sz="2600" b="1" dirty="0" smtClean="0">
              <a:cs typeface="Times New Roman" pitchFamily="18" charset="0"/>
            </a:endParaRPr>
          </a:p>
          <a:p>
            <a:pPr eaLnBrk="1" hangingPunct="1">
              <a:spcBef>
                <a:spcPct val="50000"/>
              </a:spcBef>
              <a:buFont typeface="Wingdings" pitchFamily="2" charset="2"/>
              <a:buChar char="§"/>
            </a:pPr>
            <a:r>
              <a:rPr lang="en-US" sz="2600" dirty="0" smtClean="0">
                <a:cs typeface="Arial" pitchFamily="34" charset="0"/>
              </a:rPr>
              <a:t>Seeking help from the wrong source</a:t>
            </a:r>
          </a:p>
          <a:p>
            <a:pPr eaLnBrk="1" hangingPunct="1">
              <a:spcBef>
                <a:spcPct val="50000"/>
              </a:spcBef>
              <a:buFont typeface="Wingdings" pitchFamily="2" charset="2"/>
              <a:buChar char="§"/>
            </a:pPr>
            <a:r>
              <a:rPr lang="en-US" sz="2600" dirty="0" smtClean="0">
                <a:cs typeface="Arial" pitchFamily="34" charset="0"/>
              </a:rPr>
              <a:t>Not revealing full extent of difficulties</a:t>
            </a:r>
          </a:p>
          <a:p>
            <a:pPr eaLnBrk="1" hangingPunct="1">
              <a:spcBef>
                <a:spcPct val="50000"/>
              </a:spcBef>
              <a:buFont typeface="Wingdings" pitchFamily="2" charset="2"/>
              <a:buChar char="§"/>
            </a:pPr>
            <a:r>
              <a:rPr lang="en-US" sz="2600" dirty="0" smtClean="0">
                <a:cs typeface="Arial" pitchFamily="34" charset="0"/>
              </a:rPr>
              <a:t>Poor professional response</a:t>
            </a:r>
          </a:p>
          <a:p>
            <a:pPr>
              <a:spcBef>
                <a:spcPct val="50000"/>
              </a:spcBef>
              <a:buFont typeface="Wingdings" pitchFamily="2" charset="2"/>
              <a:buChar char="§"/>
            </a:pPr>
            <a:r>
              <a:rPr lang="en-US" sz="2600" dirty="0" smtClean="0">
                <a:cs typeface="Arial" pitchFamily="34" charset="0"/>
              </a:rPr>
              <a:t>Repeated unsuccessful help seeking</a:t>
            </a:r>
          </a:p>
          <a:p>
            <a:pPr>
              <a:spcBef>
                <a:spcPct val="50000"/>
              </a:spcBef>
              <a:buNone/>
            </a:pPr>
            <a:endParaRPr lang="en-US" sz="900" b="1" dirty="0">
              <a:cs typeface="Arial" pitchFamily="34" charset="0"/>
            </a:endParaRPr>
          </a:p>
          <a:p>
            <a:pPr>
              <a:spcBef>
                <a:spcPct val="50000"/>
              </a:spcBef>
              <a:buNone/>
            </a:pPr>
            <a:r>
              <a:rPr lang="en-US" sz="2600" b="1" dirty="0" smtClean="0">
                <a:cs typeface="Arial" pitchFamily="34" charset="0"/>
              </a:rPr>
              <a:t>Potential Warnings </a:t>
            </a:r>
            <a:r>
              <a:rPr lang="en-GB" sz="2600" b="1" dirty="0" smtClean="0">
                <a:cs typeface="Arial" pitchFamily="34" charset="0"/>
              </a:rPr>
              <a:t>   </a:t>
            </a:r>
            <a:r>
              <a:rPr lang="en-US" sz="2600" b="1" dirty="0" smtClean="0">
                <a:cs typeface="Arial" pitchFamily="34" charset="0"/>
              </a:rPr>
              <a:t>35</a:t>
            </a:r>
            <a:r>
              <a:rPr lang="en-GB" sz="2600" b="1" dirty="0" smtClean="0">
                <a:cs typeface="Arial" pitchFamily="34" charset="0"/>
              </a:rPr>
              <a:t>: </a:t>
            </a:r>
            <a:r>
              <a:rPr lang="en-US" sz="2600" b="1" dirty="0" smtClean="0">
                <a:cs typeface="Arial" pitchFamily="34" charset="0"/>
              </a:rPr>
              <a:t>51%</a:t>
            </a:r>
            <a:endParaRPr lang="en-US" sz="2600" dirty="0" smtClean="0">
              <a:cs typeface="Arial" pitchFamily="34" charset="0"/>
            </a:endParaRPr>
          </a:p>
          <a:p>
            <a:pPr eaLnBrk="1" hangingPunct="1">
              <a:spcBef>
                <a:spcPct val="50000"/>
              </a:spcBef>
              <a:buFont typeface="Wingdings" pitchFamily="2" charset="2"/>
              <a:buChar char="§"/>
            </a:pPr>
            <a:r>
              <a:rPr lang="en-US" sz="2600" dirty="0" smtClean="0">
                <a:cs typeface="Arial" pitchFamily="34" charset="0"/>
              </a:rPr>
              <a:t>Prior threat/actual violence to a child </a:t>
            </a:r>
          </a:p>
          <a:p>
            <a:pPr eaLnBrk="1" hangingPunct="1">
              <a:spcBef>
                <a:spcPct val="50000"/>
              </a:spcBef>
              <a:buFont typeface="Wingdings" pitchFamily="2" charset="2"/>
              <a:buChar char="§"/>
            </a:pPr>
            <a:r>
              <a:rPr lang="en-US" sz="2600" dirty="0" smtClean="0">
                <a:cs typeface="Arial" pitchFamily="34" charset="0"/>
              </a:rPr>
              <a:t>Prior threat/ actual violence to an adult</a:t>
            </a:r>
            <a:r>
              <a:rPr lang="en-GB" sz="2600" dirty="0" smtClean="0">
                <a:cs typeface="Arial" pitchFamily="34" charset="0"/>
              </a:rPr>
              <a:t> </a:t>
            </a:r>
            <a:endParaRPr lang="en-US" sz="2600" dirty="0" smtClean="0">
              <a:cs typeface="Arial" pitchFamily="34" charset="0"/>
            </a:endParaRPr>
          </a:p>
          <a:p>
            <a:pPr eaLnBrk="1" hangingPunct="1">
              <a:spcBef>
                <a:spcPct val="50000"/>
              </a:spcBef>
              <a:buFont typeface="Wingdings" pitchFamily="2" charset="2"/>
              <a:buChar char="§"/>
            </a:pPr>
            <a:r>
              <a:rPr lang="en-US" sz="2600" dirty="0" smtClean="0">
                <a:cs typeface="Arial" pitchFamily="34" charset="0"/>
              </a:rPr>
              <a:t>Prior actual violence to an animal  </a:t>
            </a:r>
            <a:endParaRPr lang="en-US" sz="2600" dirty="0" smtClean="0"/>
          </a:p>
          <a:p>
            <a:pPr eaLnBrk="1" hangingPunct="1">
              <a:buFontTx/>
              <a:buNone/>
            </a:pPr>
            <a:endParaRPr lang="en-US" sz="1800" dirty="0" smtClean="0">
              <a:latin typeface="Aria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5074" y="571480"/>
            <a:ext cx="2448273" cy="504056"/>
          </a:xfrm>
          <a:prstGeom prst="rect">
            <a:avLst/>
          </a:prstGeom>
          <a:ln>
            <a:noFill/>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solidFill>
            <a:schemeClr val="accent4">
              <a:lumMod val="20000"/>
              <a:lumOff val="80000"/>
            </a:schemeClr>
          </a:solidFill>
          <a:ln>
            <a:noFill/>
          </a:ln>
        </p:spPr>
        <p:txBody>
          <a:bodyPr/>
          <a:lstStyle/>
          <a:p>
            <a:pPr algn="l" eaLnBrk="1" hangingPunct="1">
              <a:defRPr/>
            </a:pPr>
            <a:r>
              <a:rPr lang="en-GB" sz="2800" b="1" dirty="0" smtClean="0">
                <a:latin typeface="+mn-lt"/>
              </a:rPr>
              <a:t>Difficulties in relation to the child</a:t>
            </a:r>
            <a:endParaRPr lang="en-US" sz="2800" b="1" dirty="0" smtClean="0">
              <a:latin typeface="+mn-lt"/>
            </a:endParaRPr>
          </a:p>
        </p:txBody>
      </p:sp>
      <p:sp>
        <p:nvSpPr>
          <p:cNvPr id="22531" name="Rectangle 3"/>
          <p:cNvSpPr>
            <a:spLocks noGrp="1" noChangeArrowheads="1"/>
          </p:cNvSpPr>
          <p:nvPr>
            <p:ph type="body" idx="1"/>
          </p:nvPr>
        </p:nvSpPr>
        <p:spPr/>
        <p:txBody>
          <a:bodyPr/>
          <a:lstStyle/>
          <a:p>
            <a:pPr eaLnBrk="1" hangingPunct="1">
              <a:buFont typeface="Arial" pitchFamily="34" charset="0"/>
              <a:buNone/>
            </a:pPr>
            <a:r>
              <a:rPr lang="en-GB" sz="2400" b="1" dirty="0" smtClean="0"/>
              <a:t>Difficulties in relation to the child   35: 51%</a:t>
            </a:r>
          </a:p>
          <a:p>
            <a:pPr eaLnBrk="1" hangingPunct="1">
              <a:buFont typeface="Wingdings" pitchFamily="2" charset="2"/>
              <a:buChar char="§"/>
            </a:pPr>
            <a:r>
              <a:rPr lang="en-GB" sz="2400" dirty="0" smtClean="0"/>
              <a:t>Difficulties in providing care; identification with the child; unplanned pregnancies </a:t>
            </a:r>
          </a:p>
          <a:p>
            <a:pPr eaLnBrk="1" hangingPunct="1">
              <a:buFont typeface="Wingdings" pitchFamily="2" charset="2"/>
              <a:buChar char="§"/>
            </a:pPr>
            <a:endParaRPr lang="en-GB" sz="2400" dirty="0" smtClean="0"/>
          </a:p>
          <a:p>
            <a:pPr eaLnBrk="1" hangingPunct="1">
              <a:buFont typeface="Wingdings" pitchFamily="2" charset="2"/>
              <a:buChar char="§"/>
            </a:pPr>
            <a:r>
              <a:rPr lang="en-GB" sz="2400" dirty="0" smtClean="0"/>
              <a:t>50 cases where perpetrator  was parent/parent substitute, difficulties in relation to the child in 70% of these cases</a:t>
            </a:r>
          </a:p>
          <a:p>
            <a:pPr eaLnBrk="1" hangingPunct="1">
              <a:buFont typeface="Wingdings" pitchFamily="2" charset="2"/>
              <a:buChar char="§"/>
            </a:pPr>
            <a:endParaRPr lang="en-GB" sz="2400" dirty="0" smtClean="0"/>
          </a:p>
          <a:p>
            <a:pPr eaLnBrk="1" hangingPunct="1">
              <a:buFont typeface="Wingdings" pitchFamily="2" charset="2"/>
              <a:buChar char="§"/>
            </a:pPr>
            <a:r>
              <a:rPr lang="en-GB" sz="2400" dirty="0" smtClean="0"/>
              <a:t>Unplanned pregnancies 25: 37%   = 50% of parents</a:t>
            </a:r>
          </a:p>
          <a:p>
            <a:pPr eaLnBrk="1" hangingPunct="1">
              <a:buFont typeface="Arial" pitchFamily="34" charset="0"/>
              <a:buNone/>
            </a:pPr>
            <a:r>
              <a:rPr lang="en-GB" sz="2400" dirty="0" smtClean="0"/>
              <a:t>	</a:t>
            </a:r>
            <a:endParaRPr lang="en-US" sz="2400" dirty="0" smtClean="0"/>
          </a:p>
          <a:p>
            <a:pPr eaLnBrk="1" hangingPunct="1">
              <a:buFontTx/>
              <a:buNone/>
            </a:pPr>
            <a:endParaRPr lang="en-US" sz="18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3636" y="571480"/>
            <a:ext cx="2448273" cy="504056"/>
          </a:xfrm>
          <a:prstGeom prst="rect">
            <a:avLst/>
          </a:prstGeom>
          <a:ln>
            <a:noFill/>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28596" y="357166"/>
            <a:ext cx="8229600" cy="1143000"/>
          </a:xfrm>
          <a:solidFill>
            <a:schemeClr val="accent4">
              <a:lumMod val="20000"/>
              <a:lumOff val="80000"/>
            </a:schemeClr>
          </a:solidFill>
          <a:ln>
            <a:noFill/>
          </a:ln>
        </p:spPr>
        <p:txBody>
          <a:bodyPr/>
          <a:lstStyle/>
          <a:p>
            <a:pPr algn="l" eaLnBrk="1" hangingPunct="1"/>
            <a:r>
              <a:rPr lang="en-GB" sz="2800" b="1" dirty="0" smtClean="0"/>
              <a:t>Stress</a:t>
            </a:r>
            <a:endParaRPr lang="en-US" sz="2800" b="1" dirty="0" smtClean="0"/>
          </a:p>
        </p:txBody>
      </p:sp>
      <p:sp>
        <p:nvSpPr>
          <p:cNvPr id="23555" name="Rectangle 3"/>
          <p:cNvSpPr>
            <a:spLocks noGrp="1" noChangeArrowheads="1"/>
          </p:cNvSpPr>
          <p:nvPr>
            <p:ph type="body" idx="1"/>
          </p:nvPr>
        </p:nvSpPr>
        <p:spPr>
          <a:xfrm>
            <a:off x="457200" y="1714488"/>
            <a:ext cx="8229600" cy="4411675"/>
          </a:xfrm>
        </p:spPr>
        <p:txBody>
          <a:bodyPr>
            <a:normAutofit lnSpcReduction="10000"/>
          </a:bodyPr>
          <a:lstStyle/>
          <a:p>
            <a:pPr algn="just" eaLnBrk="1" hangingPunct="1">
              <a:spcBef>
                <a:spcPct val="0"/>
              </a:spcBef>
              <a:buFont typeface="Wingdings" pitchFamily="2" charset="2"/>
              <a:buChar char="§"/>
            </a:pPr>
            <a:endParaRPr lang="en-US" sz="2400" dirty="0" smtClean="0">
              <a:cs typeface="Arial" pitchFamily="34" charset="0"/>
            </a:endParaRPr>
          </a:p>
          <a:p>
            <a:pPr algn="just" eaLnBrk="1" hangingPunct="1">
              <a:spcBef>
                <a:spcPct val="0"/>
              </a:spcBef>
              <a:buNone/>
            </a:pPr>
            <a:r>
              <a:rPr lang="en-US" sz="2400" b="1" dirty="0" smtClean="0">
                <a:cs typeface="Arial" pitchFamily="34" charset="0"/>
              </a:rPr>
              <a:t>Stressful life contexts				62: 91%</a:t>
            </a:r>
          </a:p>
          <a:p>
            <a:pPr eaLnBrk="1" hangingPunct="1">
              <a:spcBef>
                <a:spcPct val="0"/>
              </a:spcBef>
              <a:buFontTx/>
              <a:buNone/>
            </a:pPr>
            <a:r>
              <a:rPr lang="en-GB" sz="2400" i="1" dirty="0" smtClean="0">
                <a:cs typeface="Arial" pitchFamily="34" charset="0"/>
              </a:rPr>
              <a:t>Enduring stress – e.g. Relationship, </a:t>
            </a:r>
            <a:r>
              <a:rPr lang="en-GB" sz="2400" i="1" dirty="0" err="1" smtClean="0">
                <a:cs typeface="Arial" pitchFamily="34" charset="0"/>
              </a:rPr>
              <a:t>mh</a:t>
            </a:r>
            <a:r>
              <a:rPr lang="en-GB" sz="2400" i="1" dirty="0" smtClean="0">
                <a:cs typeface="Arial" pitchFamily="34" charset="0"/>
              </a:rPr>
              <a:t>, family problems</a:t>
            </a:r>
          </a:p>
          <a:p>
            <a:pPr eaLnBrk="1" hangingPunct="1">
              <a:spcBef>
                <a:spcPct val="0"/>
              </a:spcBef>
              <a:buFontTx/>
              <a:buNone/>
            </a:pPr>
            <a:endParaRPr lang="en-US" sz="2400" dirty="0" smtClean="0">
              <a:cs typeface="Arial" pitchFamily="34" charset="0"/>
            </a:endParaRPr>
          </a:p>
          <a:p>
            <a:pPr eaLnBrk="1" hangingPunct="1">
              <a:spcBef>
                <a:spcPct val="0"/>
              </a:spcBef>
              <a:buNone/>
            </a:pPr>
            <a:r>
              <a:rPr lang="en-US" sz="2400" b="1" dirty="0" smtClean="0">
                <a:cs typeface="Arial" pitchFamily="34" charset="0"/>
              </a:rPr>
              <a:t>Meaningful events and experiences</a:t>
            </a:r>
            <a:r>
              <a:rPr lang="en-GB" sz="2400" b="1" dirty="0" smtClean="0">
                <a:cs typeface="Arial" pitchFamily="34" charset="0"/>
              </a:rPr>
              <a:t>               </a:t>
            </a:r>
            <a:r>
              <a:rPr lang="en-US" sz="2400" b="1" dirty="0" smtClean="0">
                <a:cs typeface="Arial" pitchFamily="34" charset="0"/>
              </a:rPr>
              <a:t>54:79%</a:t>
            </a:r>
            <a:endParaRPr lang="en-GB" sz="2400" b="1" dirty="0" smtClean="0">
              <a:cs typeface="Arial" pitchFamily="34" charset="0"/>
            </a:endParaRPr>
          </a:p>
          <a:p>
            <a:pPr eaLnBrk="1" hangingPunct="1">
              <a:spcBef>
                <a:spcPct val="0"/>
              </a:spcBef>
              <a:buFontTx/>
              <a:buNone/>
            </a:pPr>
            <a:r>
              <a:rPr lang="en-GB" sz="2400" i="1" dirty="0" smtClean="0">
                <a:cs typeface="Arial" pitchFamily="34" charset="0"/>
              </a:rPr>
              <a:t>Further and additional stress: ‘change points’ – e.g. Births, </a:t>
            </a:r>
          </a:p>
          <a:p>
            <a:pPr eaLnBrk="1" hangingPunct="1">
              <a:spcBef>
                <a:spcPct val="0"/>
              </a:spcBef>
              <a:buFontTx/>
              <a:buNone/>
            </a:pPr>
            <a:r>
              <a:rPr lang="en-GB" sz="2400" i="1" dirty="0" smtClean="0">
                <a:cs typeface="Arial" pitchFamily="34" charset="0"/>
              </a:rPr>
              <a:t>separations, bereavements, unemployment, migration </a:t>
            </a:r>
          </a:p>
          <a:p>
            <a:pPr eaLnBrk="1" hangingPunct="1">
              <a:spcBef>
                <a:spcPct val="0"/>
              </a:spcBef>
              <a:buNone/>
            </a:pPr>
            <a:endParaRPr lang="en-US" sz="2400" b="1" dirty="0">
              <a:cs typeface="Arial" pitchFamily="34" charset="0"/>
            </a:endParaRPr>
          </a:p>
          <a:p>
            <a:pPr eaLnBrk="1" hangingPunct="1">
              <a:spcBef>
                <a:spcPct val="0"/>
              </a:spcBef>
              <a:buNone/>
            </a:pPr>
            <a:r>
              <a:rPr lang="en-US" sz="2400" b="1" dirty="0" smtClean="0">
                <a:cs typeface="Arial" pitchFamily="34" charset="0"/>
              </a:rPr>
              <a:t>Increase in stress shortly before offence </a:t>
            </a:r>
            <a:r>
              <a:rPr lang="en-GB" sz="2400" b="1" dirty="0" smtClean="0">
                <a:cs typeface="Arial" pitchFamily="34" charset="0"/>
              </a:rPr>
              <a:t>      </a:t>
            </a:r>
            <a:r>
              <a:rPr lang="en-US" sz="2400" b="1" dirty="0" smtClean="0">
                <a:cs typeface="Arial" pitchFamily="34" charset="0"/>
              </a:rPr>
              <a:t>31: 69%</a:t>
            </a:r>
          </a:p>
          <a:p>
            <a:pPr eaLnBrk="1" hangingPunct="1">
              <a:spcBef>
                <a:spcPct val="0"/>
              </a:spcBef>
              <a:buFontTx/>
              <a:buNone/>
            </a:pPr>
            <a:r>
              <a:rPr lang="en-GB" sz="2400" i="1" dirty="0" smtClean="0"/>
              <a:t>‘And then something happened…’  e.g. Partner saying s/he is </a:t>
            </a:r>
          </a:p>
          <a:p>
            <a:pPr eaLnBrk="1" hangingPunct="1">
              <a:spcBef>
                <a:spcPct val="0"/>
              </a:spcBef>
              <a:buFontTx/>
              <a:buNone/>
            </a:pPr>
            <a:r>
              <a:rPr lang="en-GB" sz="2400" i="1" dirty="0" smtClean="0"/>
              <a:t>leaving; seeing ex partner who had been violent;  being ‘forced’ </a:t>
            </a:r>
          </a:p>
          <a:p>
            <a:pPr eaLnBrk="1" hangingPunct="1">
              <a:spcBef>
                <a:spcPct val="0"/>
              </a:spcBef>
              <a:buFontTx/>
              <a:buNone/>
            </a:pPr>
            <a:r>
              <a:rPr lang="en-GB" sz="2400" i="1" dirty="0" smtClean="0"/>
              <a:t>to move</a:t>
            </a:r>
            <a:endParaRPr lang="en-US" sz="2400" dirty="0" smtClean="0"/>
          </a:p>
          <a:p>
            <a:pPr eaLnBrk="1" hangingPunct="1">
              <a:buFontTx/>
              <a:buNone/>
            </a:pPr>
            <a:endParaRPr lang="en-US" sz="1800" dirty="0" smtClean="0">
              <a:latin typeface="Aria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5074" y="571480"/>
            <a:ext cx="2448273" cy="504056"/>
          </a:xfrm>
          <a:prstGeom prst="rect">
            <a:avLst/>
          </a:prstGeom>
          <a:ln>
            <a:noFill/>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443914" cy="1143000"/>
          </a:xfrm>
          <a:solidFill>
            <a:schemeClr val="accent4">
              <a:lumMod val="20000"/>
              <a:lumOff val="80000"/>
            </a:schemeClr>
          </a:solidFill>
          <a:ln>
            <a:noFill/>
          </a:ln>
        </p:spPr>
        <p:txBody>
          <a:bodyPr>
            <a:normAutofit/>
          </a:bodyPr>
          <a:lstStyle/>
          <a:p>
            <a:pPr algn="l"/>
            <a:r>
              <a:rPr lang="en-GB" sz="2800" b="1" dirty="0" smtClean="0"/>
              <a:t>Psychosocial perspectives and       </a:t>
            </a:r>
            <a:br>
              <a:rPr lang="en-GB" sz="2800" b="1" dirty="0" smtClean="0"/>
            </a:br>
            <a:r>
              <a:rPr lang="en-GB" sz="2800" b="1" dirty="0" smtClean="0"/>
              <a:t>risk of filicide</a:t>
            </a:r>
            <a:endParaRPr lang="en-US" sz="2800" b="1" dirty="0"/>
          </a:p>
        </p:txBody>
      </p:sp>
      <p:sp>
        <p:nvSpPr>
          <p:cNvPr id="3" name="Content Placeholder 2"/>
          <p:cNvSpPr>
            <a:spLocks noGrp="1"/>
          </p:cNvSpPr>
          <p:nvPr>
            <p:ph idx="1"/>
          </p:nvPr>
        </p:nvSpPr>
        <p:spPr>
          <a:xfrm>
            <a:off x="457200" y="1600200"/>
            <a:ext cx="8229600" cy="4900634"/>
          </a:xfrm>
        </p:spPr>
        <p:txBody>
          <a:bodyPr>
            <a:noAutofit/>
          </a:bodyPr>
          <a:lstStyle/>
          <a:p>
            <a:pPr>
              <a:spcBef>
                <a:spcPts val="0"/>
              </a:spcBef>
              <a:buFont typeface="Wingdings" pitchFamily="2" charset="2"/>
              <a:buChar char="§"/>
            </a:pPr>
            <a:r>
              <a:rPr lang="en-GB" sz="2400" dirty="0" smtClean="0"/>
              <a:t>Locating ‘risk’ in the ‘pathology’ of the parent alone can be misleading   - ‘surface and depth’ Howe (1996), Cooper (2005)</a:t>
            </a:r>
          </a:p>
          <a:p>
            <a:pPr>
              <a:spcBef>
                <a:spcPts val="0"/>
              </a:spcBef>
              <a:buNone/>
            </a:pPr>
            <a:endParaRPr lang="en-GB" sz="1200" dirty="0" smtClean="0"/>
          </a:p>
          <a:p>
            <a:pPr>
              <a:spcBef>
                <a:spcPts val="0"/>
              </a:spcBef>
              <a:buFont typeface="Wingdings" pitchFamily="2" charset="2"/>
              <a:buChar char="§"/>
            </a:pPr>
            <a:r>
              <a:rPr lang="en-GB" sz="2400" dirty="0" smtClean="0"/>
              <a:t>‘Commonly risk factors interact’ (</a:t>
            </a:r>
            <a:r>
              <a:rPr lang="en-GB" sz="2400" dirty="0" err="1" smtClean="0"/>
              <a:t>Rutter</a:t>
            </a:r>
            <a:r>
              <a:rPr lang="en-GB" sz="2400" dirty="0" smtClean="0"/>
              <a:t> 1989:6) </a:t>
            </a:r>
          </a:p>
          <a:p>
            <a:pPr>
              <a:spcBef>
                <a:spcPts val="0"/>
              </a:spcBef>
              <a:buNone/>
            </a:pPr>
            <a:endParaRPr lang="en-GB" sz="1200" i="1" dirty="0" smtClean="0"/>
          </a:p>
          <a:p>
            <a:pPr>
              <a:spcBef>
                <a:spcPts val="0"/>
              </a:spcBef>
              <a:buFont typeface="Wingdings" pitchFamily="2" charset="2"/>
              <a:buChar char="§"/>
            </a:pPr>
            <a:r>
              <a:rPr lang="en-GB" sz="2400" dirty="0" smtClean="0"/>
              <a:t>Dynamic, ecological understandings and assessments (</a:t>
            </a:r>
            <a:r>
              <a:rPr lang="en-GB" sz="2400" dirty="0" err="1" smtClean="0"/>
              <a:t>Cicchetti</a:t>
            </a:r>
            <a:r>
              <a:rPr lang="en-GB" sz="2400" dirty="0" smtClean="0"/>
              <a:t> and Valentino 2006:  Assessment Framework 2000)</a:t>
            </a:r>
          </a:p>
          <a:p>
            <a:pPr>
              <a:spcBef>
                <a:spcPts val="0"/>
              </a:spcBef>
              <a:buNone/>
            </a:pPr>
            <a:endParaRPr lang="en-GB" sz="1200" dirty="0" smtClean="0"/>
          </a:p>
          <a:p>
            <a:pPr>
              <a:spcBef>
                <a:spcPts val="0"/>
              </a:spcBef>
              <a:buFont typeface="Wingdings" pitchFamily="2" charset="2"/>
              <a:buChar char="§"/>
            </a:pPr>
            <a:r>
              <a:rPr lang="en-GB" sz="2400" b="1" dirty="0" smtClean="0"/>
              <a:t>Importance of (emotional and relationship)  histories – experiences of being  parented, relationships,  cognitive processes and life stresses all affect psychological functioning and the way parents recognise, understand, and interpret needs and  behaviour of children </a:t>
            </a:r>
          </a:p>
          <a:p>
            <a:pPr>
              <a:spcBef>
                <a:spcPts val="0"/>
              </a:spcBef>
              <a:buNone/>
            </a:pPr>
            <a:endParaRPr lang="en-GB" sz="1200" dirty="0" smtClean="0"/>
          </a:p>
          <a:p>
            <a:pPr>
              <a:spcBef>
                <a:spcPts val="0"/>
              </a:spcBef>
              <a:buFont typeface="Wingdings" pitchFamily="2" charset="2"/>
              <a:buChar char="§"/>
            </a:pPr>
            <a:r>
              <a:rPr lang="en-GB" sz="2400" dirty="0" smtClean="0"/>
              <a:t>Intervention: need for in-depth therapeutic help over time? </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5074" y="571480"/>
            <a:ext cx="2448273" cy="504056"/>
          </a:xfrm>
          <a:prstGeom prst="rect">
            <a:avLst/>
          </a:prstGeom>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solidFill>
            <a:schemeClr val="accent4">
              <a:lumMod val="20000"/>
              <a:lumOff val="80000"/>
            </a:schemeClr>
          </a:solidFill>
          <a:ln>
            <a:noFill/>
          </a:ln>
        </p:spPr>
        <p:txBody>
          <a:bodyPr/>
          <a:lstStyle/>
          <a:p>
            <a:pPr algn="l" eaLnBrk="1" hangingPunct="1"/>
            <a:r>
              <a:rPr lang="en-GB" sz="2800" b="1" dirty="0" smtClean="0"/>
              <a:t>The aftermath of the offence </a:t>
            </a:r>
            <a:endParaRPr lang="en-US" sz="2400" dirty="0" smtClean="0"/>
          </a:p>
        </p:txBody>
      </p:sp>
      <p:sp>
        <p:nvSpPr>
          <p:cNvPr id="24579" name="Rectangle 3"/>
          <p:cNvSpPr>
            <a:spLocks noGrp="1" noChangeArrowheads="1"/>
          </p:cNvSpPr>
          <p:nvPr>
            <p:ph type="body" idx="1"/>
          </p:nvPr>
        </p:nvSpPr>
        <p:spPr/>
        <p:txBody>
          <a:bodyPr>
            <a:normAutofit/>
          </a:bodyPr>
          <a:lstStyle/>
          <a:p>
            <a:pPr>
              <a:lnSpc>
                <a:spcPct val="90000"/>
              </a:lnSpc>
              <a:buFont typeface="Wingdings" pitchFamily="2" charset="2"/>
              <a:buChar char="§"/>
            </a:pPr>
            <a:r>
              <a:rPr lang="en-GB" sz="2600" dirty="0" smtClean="0"/>
              <a:t>Enduring effects on partners, surviving siblings, families, community </a:t>
            </a:r>
          </a:p>
          <a:p>
            <a:pPr>
              <a:lnSpc>
                <a:spcPct val="90000"/>
              </a:lnSpc>
              <a:buNone/>
            </a:pPr>
            <a:endParaRPr lang="en-GB" sz="2600" dirty="0" smtClean="0"/>
          </a:p>
          <a:p>
            <a:pPr>
              <a:lnSpc>
                <a:spcPct val="90000"/>
              </a:lnSpc>
              <a:buFont typeface="Wingdings" pitchFamily="2" charset="2"/>
              <a:buChar char="§"/>
            </a:pPr>
            <a:r>
              <a:rPr lang="en-GB" sz="2600" dirty="0" smtClean="0"/>
              <a:t>Impact on professionals involved </a:t>
            </a:r>
          </a:p>
          <a:p>
            <a:pPr eaLnBrk="1" hangingPunct="1">
              <a:lnSpc>
                <a:spcPct val="90000"/>
              </a:lnSpc>
              <a:buFont typeface="Wingdings" pitchFamily="2" charset="2"/>
              <a:buChar char="§"/>
            </a:pPr>
            <a:endParaRPr lang="en-GB" sz="2600" dirty="0" smtClean="0"/>
          </a:p>
          <a:p>
            <a:pPr eaLnBrk="1" hangingPunct="1">
              <a:lnSpc>
                <a:spcPct val="90000"/>
              </a:lnSpc>
              <a:buFont typeface="Wingdings" pitchFamily="2" charset="2"/>
              <a:buChar char="§"/>
            </a:pPr>
            <a:r>
              <a:rPr lang="en-GB" sz="2600" dirty="0" smtClean="0"/>
              <a:t>Post  traumatic  stress for perpetrator</a:t>
            </a:r>
          </a:p>
          <a:p>
            <a:pPr eaLnBrk="1" hangingPunct="1">
              <a:lnSpc>
                <a:spcPct val="90000"/>
              </a:lnSpc>
              <a:buFont typeface="Wingdings" pitchFamily="2" charset="2"/>
              <a:buChar char="§"/>
            </a:pPr>
            <a:endParaRPr lang="en-GB" sz="2600" dirty="0" smtClean="0"/>
          </a:p>
          <a:p>
            <a:pPr eaLnBrk="1" hangingPunct="1">
              <a:lnSpc>
                <a:spcPct val="90000"/>
              </a:lnSpc>
              <a:buFont typeface="Wingdings" pitchFamily="2" charset="2"/>
              <a:buChar char="§"/>
            </a:pPr>
            <a:r>
              <a:rPr lang="en-GB" sz="2600" dirty="0" smtClean="0"/>
              <a:t>For perpetrator, loss of contact with surviving children</a:t>
            </a:r>
          </a:p>
          <a:p>
            <a:pPr eaLnBrk="1" hangingPunct="1">
              <a:lnSpc>
                <a:spcPct val="90000"/>
              </a:lnSpc>
              <a:buFont typeface="Wingdings" pitchFamily="2" charset="2"/>
              <a:buChar char="§"/>
            </a:pPr>
            <a:endParaRPr lang="en-GB" sz="2600" dirty="0" smtClean="0"/>
          </a:p>
          <a:p>
            <a:pPr eaLnBrk="1" hangingPunct="1">
              <a:lnSpc>
                <a:spcPct val="90000"/>
              </a:lnSpc>
              <a:buFont typeface="Wingdings" pitchFamily="2" charset="2"/>
              <a:buChar char="§"/>
            </a:pPr>
            <a:r>
              <a:rPr lang="en-GB" sz="2600" dirty="0" smtClean="0"/>
              <a:t>High incidence of suicide in the longer term?</a:t>
            </a:r>
          </a:p>
          <a:p>
            <a:pPr eaLnBrk="1" hangingPunct="1">
              <a:lnSpc>
                <a:spcPct val="90000"/>
              </a:lnSpc>
            </a:pPr>
            <a:endParaRPr lang="en-GB" sz="2000" dirty="0" smtClean="0"/>
          </a:p>
          <a:p>
            <a:pPr eaLnBrk="1" hangingPunct="1">
              <a:lnSpc>
                <a:spcPct val="90000"/>
              </a:lnSpc>
              <a:buFontTx/>
              <a:buNone/>
            </a:pPr>
            <a:endParaRPr lang="en-US" sz="1800" dirty="0" smtClean="0">
              <a:latin typeface="Aria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3636" y="500042"/>
            <a:ext cx="2448273" cy="504056"/>
          </a:xfrm>
          <a:prstGeom prst="rect">
            <a:avLst/>
          </a:prstGeom>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2660"/>
          </a:xfrm>
          <a:solidFill>
            <a:schemeClr val="accent4">
              <a:lumMod val="20000"/>
              <a:lumOff val="80000"/>
            </a:schemeClr>
          </a:solidFill>
          <a:ln>
            <a:noFill/>
          </a:ln>
        </p:spPr>
        <p:txBody>
          <a:bodyPr>
            <a:normAutofit/>
          </a:bodyPr>
          <a:lstStyle/>
          <a:p>
            <a:pPr algn="l"/>
            <a:r>
              <a:rPr lang="en-GB" sz="2800" b="1" dirty="0" smtClean="0"/>
              <a:t>Some  initial thoughts ...</a:t>
            </a:r>
            <a:endParaRPr lang="en-US" sz="2800" b="1" dirty="0"/>
          </a:p>
        </p:txBody>
      </p:sp>
      <p:sp>
        <p:nvSpPr>
          <p:cNvPr id="3" name="Content Placeholder 2"/>
          <p:cNvSpPr>
            <a:spLocks noGrp="1"/>
          </p:cNvSpPr>
          <p:nvPr>
            <p:ph idx="1"/>
          </p:nvPr>
        </p:nvSpPr>
        <p:spPr/>
        <p:txBody>
          <a:bodyPr>
            <a:normAutofit fontScale="85000" lnSpcReduction="20000"/>
          </a:bodyPr>
          <a:lstStyle/>
          <a:p>
            <a:pPr>
              <a:buNone/>
            </a:pPr>
            <a:r>
              <a:rPr lang="en-GB" dirty="0" smtClean="0"/>
              <a:t>But . . . </a:t>
            </a:r>
          </a:p>
          <a:p>
            <a:pPr>
              <a:buNone/>
            </a:pPr>
            <a:endParaRPr lang="en-GB" dirty="0"/>
          </a:p>
          <a:p>
            <a:pPr>
              <a:buNone/>
            </a:pPr>
            <a:r>
              <a:rPr lang="en-GB" dirty="0" smtClean="0"/>
              <a:t>It is the </a:t>
            </a:r>
            <a:r>
              <a:rPr lang="en-GB" b="1" i="1" dirty="0" smtClean="0"/>
              <a:t>inaugural</a:t>
            </a:r>
            <a:r>
              <a:rPr lang="en-GB" dirty="0" smtClean="0"/>
              <a:t> conference</a:t>
            </a:r>
          </a:p>
          <a:p>
            <a:pPr>
              <a:buNone/>
            </a:pPr>
            <a:endParaRPr lang="en-GB" dirty="0"/>
          </a:p>
          <a:p>
            <a:pPr>
              <a:buNone/>
            </a:pPr>
            <a:r>
              <a:rPr lang="en-GB" dirty="0" smtClean="0"/>
              <a:t>And . . . It is </a:t>
            </a:r>
            <a:r>
              <a:rPr lang="en-GB" b="1" i="1" dirty="0" smtClean="0"/>
              <a:t>2013</a:t>
            </a:r>
          </a:p>
          <a:p>
            <a:pPr>
              <a:buNone/>
            </a:pPr>
            <a:endParaRPr lang="en-GB" b="1" i="1" dirty="0" smtClean="0"/>
          </a:p>
          <a:p>
            <a:pPr>
              <a:buNone/>
            </a:pPr>
            <a:r>
              <a:rPr lang="en-GB" dirty="0" smtClean="0"/>
              <a:t>Filicide </a:t>
            </a:r>
            <a:r>
              <a:rPr lang="en-GB" b="1" i="1" dirty="0" smtClean="0"/>
              <a:t>continues</a:t>
            </a:r>
            <a:r>
              <a:rPr lang="en-GB" dirty="0" smtClean="0"/>
              <a:t> to challenge us</a:t>
            </a:r>
          </a:p>
          <a:p>
            <a:pPr>
              <a:buNone/>
            </a:pPr>
            <a:endParaRPr lang="en-GB" dirty="0"/>
          </a:p>
          <a:p>
            <a:pPr>
              <a:buNone/>
            </a:pPr>
            <a:r>
              <a:rPr lang="en-GB" b="1" i="1" dirty="0" smtClean="0"/>
              <a:t>Messages</a:t>
            </a:r>
            <a:r>
              <a:rPr lang="en-GB" dirty="0" smtClean="0"/>
              <a:t> for researchers and practitioners about </a:t>
            </a:r>
          </a:p>
          <a:p>
            <a:pPr>
              <a:buNone/>
            </a:pPr>
            <a:r>
              <a:rPr lang="en-GB" dirty="0" smtClean="0"/>
              <a:t>how we respond to, and understand filicide  . .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404664"/>
            <a:ext cx="2448273" cy="504056"/>
          </a:xfrm>
          <a:prstGeom prst="rect">
            <a:avLst/>
          </a:prstGeom>
          <a:ln>
            <a:noFill/>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a:ln>
            <a:noFill/>
          </a:ln>
        </p:spPr>
        <p:txBody>
          <a:bodyPr>
            <a:normAutofit/>
          </a:bodyPr>
          <a:lstStyle/>
          <a:p>
            <a:pPr algn="l"/>
            <a:r>
              <a:rPr lang="en-GB" sz="2800" b="1" dirty="0" smtClean="0"/>
              <a:t>Responding to filicide – challenges to </a:t>
            </a:r>
            <a:br>
              <a:rPr lang="en-GB" sz="2800" b="1" dirty="0" smtClean="0"/>
            </a:br>
            <a:r>
              <a:rPr lang="en-GB" sz="2800" b="1" dirty="0" smtClean="0"/>
              <a:t>our conception of humanity  </a:t>
            </a:r>
            <a:endParaRPr lang="en-US" sz="2800" dirty="0"/>
          </a:p>
        </p:txBody>
      </p:sp>
      <p:sp>
        <p:nvSpPr>
          <p:cNvPr id="3" name="Content Placeholder 2"/>
          <p:cNvSpPr>
            <a:spLocks noGrp="1"/>
          </p:cNvSpPr>
          <p:nvPr>
            <p:ph idx="1"/>
          </p:nvPr>
        </p:nvSpPr>
        <p:spPr/>
        <p:txBody>
          <a:bodyPr/>
          <a:lstStyle/>
          <a:p>
            <a:pPr indent="0">
              <a:spcBef>
                <a:spcPts val="0"/>
              </a:spcBef>
              <a:buNone/>
            </a:pPr>
            <a:endParaRPr lang="en-GB" dirty="0" smtClean="0"/>
          </a:p>
          <a:p>
            <a:pPr indent="0">
              <a:spcBef>
                <a:spcPts val="0"/>
              </a:spcBef>
              <a:buNone/>
            </a:pPr>
            <a:endParaRPr lang="en-GB" dirty="0" smtClean="0"/>
          </a:p>
          <a:p>
            <a:pPr indent="0" algn="ctr">
              <a:spcBef>
                <a:spcPts val="0"/>
              </a:spcBef>
              <a:buNone/>
            </a:pPr>
            <a:r>
              <a:rPr lang="en-GB" b="1" dirty="0" smtClean="0"/>
              <a:t>‘It should, therefore, as it must raise our horror, raise our pity too’ </a:t>
            </a:r>
          </a:p>
          <a:p>
            <a:pPr indent="0">
              <a:spcBef>
                <a:spcPts val="0"/>
              </a:spcBef>
              <a:buNone/>
            </a:pPr>
            <a:endParaRPr lang="en-GB" dirty="0" smtClean="0"/>
          </a:p>
          <a:p>
            <a:pPr indent="0">
              <a:spcBef>
                <a:spcPts val="0"/>
              </a:spcBef>
              <a:buNone/>
            </a:pPr>
            <a:endParaRPr lang="en-GB" dirty="0" smtClean="0"/>
          </a:p>
          <a:p>
            <a:pPr indent="0" algn="ctr">
              <a:spcBef>
                <a:spcPts val="0"/>
              </a:spcBef>
              <a:buNone/>
            </a:pPr>
            <a:r>
              <a:rPr lang="en-GB" sz="2200" i="1" dirty="0" smtClean="0"/>
              <a:t>William Hunter 1784</a:t>
            </a:r>
          </a:p>
          <a:p>
            <a:pPr indent="0" algn="ctr">
              <a:spcBef>
                <a:spcPts val="0"/>
              </a:spcBef>
              <a:buNone/>
            </a:pPr>
            <a:r>
              <a:rPr lang="en-GB" sz="2200" i="1" dirty="0" smtClean="0"/>
              <a:t>‘On uncertainty in the signs of murder in bastard children’. </a:t>
            </a:r>
          </a:p>
          <a:p>
            <a:pPr indent="0" algn="ctr">
              <a:spcBef>
                <a:spcPts val="0"/>
              </a:spcBef>
              <a:buNone/>
            </a:pPr>
            <a:r>
              <a:rPr lang="en-GB" sz="2200" i="1" dirty="0" smtClean="0"/>
              <a:t>Medical Observations and Inquiries 6: 266-290 </a:t>
            </a:r>
            <a:endParaRPr lang="en-US" sz="2200" i="1" dirty="0" smtClean="0"/>
          </a:p>
          <a:p>
            <a:pPr indent="0">
              <a:spcBef>
                <a:spcPts val="0"/>
              </a:spcBef>
              <a:buNone/>
            </a:pPr>
            <a:endParaRPr lang="en-GB" dirty="0" smtClean="0"/>
          </a:p>
          <a:p>
            <a:pPr>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3636" y="642918"/>
            <a:ext cx="2448273" cy="504056"/>
          </a:xfrm>
          <a:prstGeom prst="rect">
            <a:avLst/>
          </a:prstGeom>
          <a:ln>
            <a:noFill/>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a:solidFill>
            <a:schemeClr val="accent4">
              <a:lumMod val="20000"/>
              <a:lumOff val="80000"/>
            </a:schemeClr>
          </a:solidFill>
          <a:ln>
            <a:noFill/>
          </a:ln>
        </p:spPr>
        <p:txBody>
          <a:bodyPr>
            <a:normAutofit/>
          </a:bodyPr>
          <a:lstStyle/>
          <a:p>
            <a:pPr algn="l"/>
            <a:r>
              <a:rPr lang="en-GB" sz="1800" b="1" dirty="0" smtClean="0"/>
              <a:t>References</a:t>
            </a:r>
            <a:endParaRPr lang="en-US" sz="1800" b="1" dirty="0"/>
          </a:p>
        </p:txBody>
      </p:sp>
      <p:sp>
        <p:nvSpPr>
          <p:cNvPr id="3" name="Content Placeholder 2"/>
          <p:cNvSpPr>
            <a:spLocks noGrp="1"/>
          </p:cNvSpPr>
          <p:nvPr>
            <p:ph idx="1"/>
          </p:nvPr>
        </p:nvSpPr>
        <p:spPr>
          <a:xfrm>
            <a:off x="457200" y="928670"/>
            <a:ext cx="8229600" cy="5643602"/>
          </a:xfrm>
        </p:spPr>
        <p:txBody>
          <a:bodyPr>
            <a:noAutofit/>
          </a:bodyPr>
          <a:lstStyle/>
          <a:p>
            <a:pPr marL="0" indent="0">
              <a:spcBef>
                <a:spcPts val="0"/>
              </a:spcBef>
              <a:buNone/>
              <a:defRPr/>
            </a:pPr>
            <a:r>
              <a:rPr lang="en-US" sz="1400" dirty="0" smtClean="0"/>
              <a:t>Bourget, D. and J. Bradford. 1990. Homicidal parents. </a:t>
            </a:r>
            <a:r>
              <a:rPr lang="en-US" sz="1400" i="1" dirty="0" smtClean="0"/>
              <a:t>Canadian Journal of Psychiatry. </a:t>
            </a:r>
            <a:r>
              <a:rPr lang="en-US" sz="1400" dirty="0" smtClean="0"/>
              <a:t>35: 233-238.</a:t>
            </a:r>
          </a:p>
          <a:p>
            <a:pPr marL="0" indent="0">
              <a:spcBef>
                <a:spcPts val="0"/>
              </a:spcBef>
              <a:buNone/>
              <a:defRPr/>
            </a:pPr>
            <a:endParaRPr lang="en-US" sz="1400" dirty="0" smtClean="0"/>
          </a:p>
          <a:p>
            <a:pPr marL="0" indent="0">
              <a:spcBef>
                <a:spcPts val="0"/>
              </a:spcBef>
              <a:buNone/>
              <a:defRPr/>
            </a:pPr>
            <a:r>
              <a:rPr lang="en-GB" sz="1400" dirty="0" smtClean="0"/>
              <a:t>Bourget, D. and A. Labelle. 1992. Homicide, infanticide and filicide. </a:t>
            </a:r>
            <a:r>
              <a:rPr lang="en-GB" sz="1400" i="1" dirty="0" smtClean="0"/>
              <a:t>Psychiatric Clinics of North America. </a:t>
            </a:r>
            <a:r>
              <a:rPr lang="en-GB" sz="1400" dirty="0" smtClean="0"/>
              <a:t>15</a:t>
            </a:r>
            <a:r>
              <a:rPr lang="en-GB" sz="1400" b="1" dirty="0" smtClean="0"/>
              <a:t> </a:t>
            </a:r>
            <a:r>
              <a:rPr lang="en-GB" sz="1400" dirty="0" smtClean="0"/>
              <a:t>(3): 661-673.</a:t>
            </a:r>
            <a:endParaRPr lang="en-US" sz="1400" b="1" dirty="0" smtClean="0"/>
          </a:p>
          <a:p>
            <a:pPr marL="0" indent="0">
              <a:spcBef>
                <a:spcPts val="0"/>
              </a:spcBef>
              <a:buNone/>
              <a:defRPr/>
            </a:pPr>
            <a:endParaRPr lang="en-GB" sz="1400" dirty="0" smtClean="0"/>
          </a:p>
          <a:p>
            <a:pPr marL="0" indent="0">
              <a:spcBef>
                <a:spcPts val="0"/>
              </a:spcBef>
              <a:buNone/>
              <a:defRPr/>
            </a:pPr>
            <a:r>
              <a:rPr lang="en-GB" sz="1400" dirty="0" smtClean="0"/>
              <a:t>Brown, T. and Tyson, D. 2012. An abominable crime: filicide in the context of parental separation and divorce,  </a:t>
            </a:r>
            <a:r>
              <a:rPr lang="en-GB" sz="1400" i="1" dirty="0" smtClean="0"/>
              <a:t>Children Australia. </a:t>
            </a:r>
            <a:r>
              <a:rPr lang="en-GB" sz="1400" dirty="0" smtClean="0"/>
              <a:t>37:04: 151-168 </a:t>
            </a:r>
            <a:endParaRPr lang="en-US" sz="1400" dirty="0" smtClean="0"/>
          </a:p>
          <a:p>
            <a:pPr marL="0" indent="0">
              <a:spcBef>
                <a:spcPts val="0"/>
              </a:spcBef>
              <a:buNone/>
              <a:defRPr/>
            </a:pPr>
            <a:endParaRPr lang="en-GB" sz="1400" dirty="0" smtClean="0"/>
          </a:p>
          <a:p>
            <a:pPr marL="0" indent="0">
              <a:spcBef>
                <a:spcPts val="0"/>
              </a:spcBef>
              <a:buNone/>
              <a:defRPr/>
            </a:pPr>
            <a:r>
              <a:rPr lang="en-GB" sz="1400" dirty="0" err="1" smtClean="0"/>
              <a:t>Cicchetti</a:t>
            </a:r>
            <a:r>
              <a:rPr lang="en-GB" sz="1400" dirty="0" smtClean="0"/>
              <a:t> ,D. and Valentino, K. 2006. An ecological transactional perspective on child maltreatment: failure of the average expectable environment and its influence upon child development.  In: A.E. </a:t>
            </a:r>
            <a:r>
              <a:rPr lang="en-GB" sz="1400" dirty="0" err="1" smtClean="0"/>
              <a:t>Kazdin</a:t>
            </a:r>
            <a:r>
              <a:rPr lang="en-GB" sz="1400" dirty="0" smtClean="0"/>
              <a:t> and J.R. </a:t>
            </a:r>
            <a:r>
              <a:rPr lang="en-GB" sz="1400" dirty="0" err="1" smtClean="0"/>
              <a:t>Weisz</a:t>
            </a:r>
            <a:r>
              <a:rPr lang="en-GB" sz="1400" dirty="0" smtClean="0"/>
              <a:t> (</a:t>
            </a:r>
            <a:r>
              <a:rPr lang="en-GB" sz="1400" dirty="0" err="1" smtClean="0"/>
              <a:t>Eds</a:t>
            </a:r>
            <a:r>
              <a:rPr lang="en-GB" sz="1400" dirty="0" smtClean="0"/>
              <a:t>), </a:t>
            </a:r>
            <a:r>
              <a:rPr lang="en-GB" sz="1400" i="1" dirty="0" smtClean="0"/>
              <a:t>Evidence-Based Psychotherapies for Children and Adolescents. Guildford press: New York.</a:t>
            </a:r>
          </a:p>
          <a:p>
            <a:pPr marL="0" indent="0">
              <a:spcBef>
                <a:spcPts val="0"/>
              </a:spcBef>
              <a:buNone/>
              <a:defRPr/>
            </a:pPr>
            <a:endParaRPr lang="en-GB" sz="1400" i="1" dirty="0" smtClean="0"/>
          </a:p>
          <a:p>
            <a:pPr marL="0" indent="0">
              <a:spcBef>
                <a:spcPts val="0"/>
              </a:spcBef>
              <a:buNone/>
              <a:defRPr/>
            </a:pPr>
            <a:r>
              <a:rPr lang="en-US" sz="1400" dirty="0" smtClean="0"/>
              <a:t>Cooper, A. (2005) Surface and Depth in the Victoria </a:t>
            </a:r>
            <a:r>
              <a:rPr lang="en-US" sz="1400" dirty="0" err="1" smtClean="0"/>
              <a:t>Climbié</a:t>
            </a:r>
            <a:r>
              <a:rPr lang="en-US" sz="1400" dirty="0" smtClean="0"/>
              <a:t> report. </a:t>
            </a:r>
            <a:r>
              <a:rPr lang="en-US" sz="1400" i="1" dirty="0" smtClean="0"/>
              <a:t>Child and Family Social Work. </a:t>
            </a:r>
            <a:r>
              <a:rPr lang="en-US" sz="1400" dirty="0" smtClean="0"/>
              <a:t>10: 1-9</a:t>
            </a:r>
          </a:p>
          <a:p>
            <a:pPr marL="0" indent="0">
              <a:spcBef>
                <a:spcPts val="0"/>
              </a:spcBef>
              <a:buNone/>
              <a:defRPr/>
            </a:pPr>
            <a:endParaRPr lang="en-GB" sz="1400" dirty="0" smtClean="0"/>
          </a:p>
          <a:p>
            <a:pPr marL="0" indent="0">
              <a:spcBef>
                <a:spcPts val="0"/>
              </a:spcBef>
              <a:buNone/>
              <a:defRPr/>
            </a:pPr>
            <a:r>
              <a:rPr lang="en-US" sz="1400" dirty="0" err="1" smtClean="0"/>
              <a:t>Danson</a:t>
            </a:r>
            <a:r>
              <a:rPr lang="en-US" sz="1400" dirty="0" smtClean="0"/>
              <a:t>, L. and </a:t>
            </a:r>
            <a:r>
              <a:rPr lang="en-US" sz="1400" dirty="0" err="1" smtClean="0"/>
              <a:t>Soothill</a:t>
            </a:r>
            <a:r>
              <a:rPr lang="en-US" sz="1400" dirty="0" smtClean="0"/>
              <a:t>, K. 1996. Child murder and the media: a study of the reporting of child murder in </a:t>
            </a:r>
            <a:r>
              <a:rPr lang="en-US" sz="1400" i="1" dirty="0" smtClean="0"/>
              <a:t>The Times</a:t>
            </a:r>
            <a:r>
              <a:rPr lang="en-US" sz="1400" dirty="0" smtClean="0"/>
              <a:t> 1887-1990. </a:t>
            </a:r>
            <a:r>
              <a:rPr lang="en-US" sz="1400" i="1" dirty="0" smtClean="0"/>
              <a:t>Journal of Forensic Psychiatry. </a:t>
            </a:r>
            <a:r>
              <a:rPr lang="en-US" sz="1400" dirty="0" smtClean="0"/>
              <a:t>7 (3): 495-503.</a:t>
            </a:r>
          </a:p>
          <a:p>
            <a:pPr marL="0" indent="0">
              <a:spcBef>
                <a:spcPts val="0"/>
              </a:spcBef>
              <a:buNone/>
              <a:defRPr/>
            </a:pPr>
            <a:endParaRPr lang="en-GB" sz="1400" dirty="0" smtClean="0"/>
          </a:p>
          <a:p>
            <a:pPr marL="0" indent="0">
              <a:spcBef>
                <a:spcPts val="0"/>
              </a:spcBef>
              <a:buNone/>
              <a:defRPr/>
            </a:pPr>
            <a:r>
              <a:rPr lang="en-US" sz="1400" dirty="0" smtClean="0"/>
              <a:t>Department of Health. 2000. </a:t>
            </a:r>
            <a:r>
              <a:rPr lang="en-US" sz="1400" i="1" dirty="0" smtClean="0"/>
              <a:t>Assessing Children in Need and their Families. </a:t>
            </a:r>
            <a:r>
              <a:rPr lang="en-US" sz="1400" dirty="0" smtClean="0"/>
              <a:t>London: The Stationery Office.</a:t>
            </a:r>
          </a:p>
          <a:p>
            <a:pPr marL="0" indent="0">
              <a:spcBef>
                <a:spcPts val="0"/>
              </a:spcBef>
              <a:buNone/>
              <a:defRPr/>
            </a:pPr>
            <a:endParaRPr lang="en-GB" sz="1400" dirty="0" smtClean="0"/>
          </a:p>
          <a:p>
            <a:pPr marL="0" indent="0">
              <a:spcBef>
                <a:spcPts val="0"/>
              </a:spcBef>
              <a:buNone/>
            </a:pPr>
            <a:r>
              <a:rPr lang="en-US" sz="1400" dirty="0" err="1" smtClean="0"/>
              <a:t>d’Orban</a:t>
            </a:r>
            <a:r>
              <a:rPr lang="en-US" sz="1400" dirty="0" smtClean="0"/>
              <a:t>, P. 1979.  Women who kill their children. </a:t>
            </a:r>
            <a:r>
              <a:rPr lang="en-US" sz="1400" i="1" dirty="0" smtClean="0"/>
              <a:t>British Journal of Psychiatry. </a:t>
            </a:r>
            <a:r>
              <a:rPr lang="en-US" sz="1400" dirty="0" smtClean="0"/>
              <a:t>134: 560-571.</a:t>
            </a:r>
          </a:p>
          <a:p>
            <a:pPr marL="0" indent="0">
              <a:spcBef>
                <a:spcPts val="0"/>
              </a:spcBef>
              <a:buNone/>
            </a:pPr>
            <a:r>
              <a:rPr lang="en-US" sz="1400" dirty="0" smtClean="0"/>
              <a:t> </a:t>
            </a:r>
          </a:p>
          <a:p>
            <a:pPr marL="0" indent="0">
              <a:spcBef>
                <a:spcPts val="0"/>
              </a:spcBef>
              <a:buNone/>
            </a:pPr>
            <a:r>
              <a:rPr lang="en-US" sz="1400" dirty="0" err="1" smtClean="0"/>
              <a:t>Falkov</a:t>
            </a:r>
            <a:r>
              <a:rPr lang="en-US" sz="1400" dirty="0" smtClean="0"/>
              <a:t>, A. 1996. </a:t>
            </a:r>
            <a:r>
              <a:rPr lang="en-US" sz="1400" i="1" dirty="0" smtClean="0"/>
              <a:t>Study of Working Together ‘Part 8’Reports. Fatal Child Abuse and psychiatric Disorder: An Analysis of 100 Area Child Protection Committee Case Reviews. </a:t>
            </a:r>
            <a:r>
              <a:rPr lang="en-US" sz="1400" dirty="0" smtClean="0"/>
              <a:t>London: Department of Health.</a:t>
            </a:r>
          </a:p>
          <a:p>
            <a:pPr marL="0" indent="0">
              <a:spcBef>
                <a:spcPts val="0"/>
              </a:spcBef>
              <a:buNone/>
            </a:pPr>
            <a:endParaRPr lang="en-GB" sz="1400" dirty="0" smtClean="0"/>
          </a:p>
          <a:p>
            <a:pPr marL="0" indent="0">
              <a:spcBef>
                <a:spcPts val="0"/>
              </a:spcBef>
              <a:buNone/>
            </a:pPr>
            <a:r>
              <a:rPr lang="en-GB" sz="1400" dirty="0" err="1" smtClean="0"/>
              <a:t>Floud</a:t>
            </a:r>
            <a:r>
              <a:rPr lang="en-GB" sz="1400" dirty="0" smtClean="0"/>
              <a:t>, J. and  Young, W. 1981. </a:t>
            </a:r>
            <a:r>
              <a:rPr lang="en-GB" sz="1400" i="1" dirty="0" smtClean="0"/>
              <a:t>Dangerousness and Criminal Justice. </a:t>
            </a:r>
            <a:r>
              <a:rPr lang="en-GB" sz="1400" dirty="0" smtClean="0"/>
              <a:t>London: Heinemann.</a:t>
            </a:r>
            <a:endParaRPr lang="en-US" sz="1400" dirty="0" smtClean="0"/>
          </a:p>
          <a:p>
            <a:pPr marL="0" indent="0">
              <a:spcBef>
                <a:spcPts val="0"/>
              </a:spcBef>
              <a:buNone/>
            </a:pPr>
            <a:endParaRPr lang="en-US" sz="1400" dirty="0" smtClean="0"/>
          </a:p>
          <a:p>
            <a:pPr marL="0" indent="0">
              <a:spcBef>
                <a:spcPts val="0"/>
              </a:spcBef>
              <a:buNone/>
            </a:pPr>
            <a:endParaRPr lang="en-GB" sz="1400" dirty="0" smtClean="0"/>
          </a:p>
          <a:p>
            <a:pPr marL="0" indent="0">
              <a:spcBef>
                <a:spcPts val="0"/>
              </a:spcBef>
              <a:buNone/>
              <a:defRPr/>
            </a:pPr>
            <a:endParaRPr lang="en-US" sz="14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3636" y="285728"/>
            <a:ext cx="2448273" cy="504056"/>
          </a:xfrm>
          <a:prstGeom prst="rect">
            <a:avLst/>
          </a:prstGeom>
          <a:ln>
            <a:noFill/>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a:solidFill>
            <a:schemeClr val="accent4">
              <a:lumMod val="20000"/>
              <a:lumOff val="80000"/>
            </a:schemeClr>
          </a:solidFill>
          <a:ln>
            <a:noFill/>
          </a:ln>
        </p:spPr>
        <p:txBody>
          <a:bodyPr>
            <a:normAutofit/>
          </a:bodyPr>
          <a:lstStyle/>
          <a:p>
            <a:pPr algn="l"/>
            <a:r>
              <a:rPr lang="en-GB" sz="1800" b="1" dirty="0" smtClean="0"/>
              <a:t>References</a:t>
            </a:r>
            <a:endParaRPr lang="en-US" sz="1800" dirty="0"/>
          </a:p>
        </p:txBody>
      </p:sp>
      <p:sp>
        <p:nvSpPr>
          <p:cNvPr id="3" name="Content Placeholder 2"/>
          <p:cNvSpPr>
            <a:spLocks noGrp="1"/>
          </p:cNvSpPr>
          <p:nvPr>
            <p:ph idx="1"/>
          </p:nvPr>
        </p:nvSpPr>
        <p:spPr>
          <a:xfrm>
            <a:off x="457200" y="928670"/>
            <a:ext cx="8229600" cy="5197493"/>
          </a:xfrm>
        </p:spPr>
        <p:txBody>
          <a:bodyPr>
            <a:normAutofit fontScale="92500" lnSpcReduction="20000"/>
          </a:bodyPr>
          <a:lstStyle/>
          <a:p>
            <a:pPr marL="0" indent="0">
              <a:spcBef>
                <a:spcPts val="0"/>
              </a:spcBef>
              <a:buNone/>
            </a:pPr>
            <a:r>
              <a:rPr lang="en-GB" sz="1500" dirty="0" err="1" smtClean="0"/>
              <a:t>Grünfeld</a:t>
            </a:r>
            <a:r>
              <a:rPr lang="en-GB" sz="1500" dirty="0" smtClean="0"/>
              <a:t>, B. and J. Steen. 1984. Fatal </a:t>
            </a:r>
            <a:r>
              <a:rPr lang="en-GB" sz="1500" dirty="0" err="1" smtClean="0"/>
              <a:t>barnemishandling</a:t>
            </a:r>
            <a:r>
              <a:rPr lang="en-GB" sz="1500" dirty="0" smtClean="0"/>
              <a:t>: </a:t>
            </a:r>
            <a:r>
              <a:rPr lang="en-GB" sz="1500" dirty="0" err="1" smtClean="0"/>
              <a:t>barnedrap</a:t>
            </a:r>
            <a:r>
              <a:rPr lang="en-GB" sz="1500" dirty="0" smtClean="0"/>
              <a:t> </a:t>
            </a:r>
            <a:r>
              <a:rPr lang="en-GB" sz="1500" dirty="0" err="1" smtClean="0"/>
              <a:t>i</a:t>
            </a:r>
            <a:r>
              <a:rPr lang="en-GB" sz="1500" dirty="0" smtClean="0"/>
              <a:t> </a:t>
            </a:r>
            <a:r>
              <a:rPr lang="en-GB" sz="1500" dirty="0" err="1" smtClean="0"/>
              <a:t>Norgei</a:t>
            </a:r>
            <a:r>
              <a:rPr lang="en-GB" sz="1500" dirty="0" smtClean="0"/>
              <a:t>. </a:t>
            </a:r>
            <a:r>
              <a:rPr lang="en-GB" sz="1500" i="1" dirty="0" err="1" smtClean="0"/>
              <a:t>Tidskrift</a:t>
            </a:r>
            <a:r>
              <a:rPr lang="en-GB" sz="1500" i="1" dirty="0" smtClean="0"/>
              <a:t> for </a:t>
            </a:r>
            <a:r>
              <a:rPr lang="en-GB" sz="1500" i="1" dirty="0" err="1" smtClean="0"/>
              <a:t>Norsk</a:t>
            </a:r>
            <a:r>
              <a:rPr lang="en-GB" sz="1500" i="1" dirty="0" smtClean="0"/>
              <a:t> </a:t>
            </a:r>
            <a:r>
              <a:rPr lang="en-GB" sz="1500" i="1" dirty="0" err="1" smtClean="0"/>
              <a:t>Laegeforening</a:t>
            </a:r>
            <a:r>
              <a:rPr lang="en-GB" sz="1500" i="1" dirty="0" smtClean="0"/>
              <a:t>.</a:t>
            </a:r>
            <a:r>
              <a:rPr lang="en-GB" sz="1500" dirty="0" smtClean="0"/>
              <a:t> 104: 289-292.</a:t>
            </a:r>
            <a:endParaRPr lang="en-US" sz="1500" dirty="0" smtClean="0"/>
          </a:p>
          <a:p>
            <a:pPr marL="0" indent="0">
              <a:spcBef>
                <a:spcPts val="0"/>
              </a:spcBef>
              <a:buNone/>
            </a:pPr>
            <a:endParaRPr lang="en-US" sz="1500" dirty="0" smtClean="0"/>
          </a:p>
          <a:p>
            <a:pPr marL="0" indent="0">
              <a:spcBef>
                <a:spcPts val="0"/>
              </a:spcBef>
              <a:buNone/>
            </a:pPr>
            <a:r>
              <a:rPr lang="en-US" sz="1500" dirty="0" smtClean="0"/>
              <a:t>Howe, D. 1996. Surface and depth in social work practice. pp.77-98 in </a:t>
            </a:r>
            <a:r>
              <a:rPr lang="en-US" sz="1500" dirty="0" err="1" smtClean="0"/>
              <a:t>N.Parton</a:t>
            </a:r>
            <a:r>
              <a:rPr lang="en-US" sz="1500" dirty="0" smtClean="0"/>
              <a:t>  (</a:t>
            </a:r>
            <a:r>
              <a:rPr lang="en-US" sz="1500" dirty="0" err="1" smtClean="0"/>
              <a:t>ed</a:t>
            </a:r>
            <a:r>
              <a:rPr lang="en-US" sz="1500" dirty="0" smtClean="0"/>
              <a:t>) </a:t>
            </a:r>
            <a:r>
              <a:rPr lang="en-US" sz="1500" i="1" dirty="0" smtClean="0"/>
              <a:t>Social Theory, Social Change and Social Work. </a:t>
            </a:r>
            <a:r>
              <a:rPr lang="en-US" sz="1500" dirty="0" smtClean="0"/>
              <a:t>London: </a:t>
            </a:r>
            <a:r>
              <a:rPr lang="en-US" sz="1500" dirty="0" err="1" smtClean="0"/>
              <a:t>Routledge</a:t>
            </a:r>
            <a:endParaRPr lang="en-US" sz="1500" dirty="0" smtClean="0"/>
          </a:p>
          <a:p>
            <a:pPr marL="0" indent="0">
              <a:spcBef>
                <a:spcPts val="0"/>
              </a:spcBef>
              <a:buNone/>
            </a:pPr>
            <a:endParaRPr lang="en-GB" sz="1500" dirty="0" smtClean="0"/>
          </a:p>
          <a:p>
            <a:pPr marL="0" indent="0">
              <a:spcBef>
                <a:spcPts val="0"/>
              </a:spcBef>
              <a:buNone/>
            </a:pPr>
            <a:r>
              <a:rPr lang="en-GB" sz="1500" dirty="0" smtClean="0"/>
              <a:t>Howe, D. 2002. Psychosocial work. In: </a:t>
            </a:r>
            <a:r>
              <a:rPr lang="en-GB" sz="1500" i="1" dirty="0" smtClean="0"/>
              <a:t>Social Work. Themes, Issues and Critical Debates</a:t>
            </a:r>
            <a:r>
              <a:rPr lang="en-GB" sz="1500" dirty="0" smtClean="0"/>
              <a:t>, edited by R. Adams, L. </a:t>
            </a:r>
            <a:r>
              <a:rPr lang="en-GB" sz="1500" dirty="0" err="1" smtClean="0"/>
              <a:t>Dominelli</a:t>
            </a:r>
            <a:r>
              <a:rPr lang="en-GB" sz="1500" dirty="0" smtClean="0"/>
              <a:t> and M. Payne. 2</a:t>
            </a:r>
            <a:r>
              <a:rPr lang="en-GB" sz="1500" baseline="30000" dirty="0" smtClean="0"/>
              <a:t>nd</a:t>
            </a:r>
            <a:r>
              <a:rPr lang="en-GB" sz="1500" dirty="0" smtClean="0"/>
              <a:t> ed. Basingstoke: Palgrave/ OUP.</a:t>
            </a:r>
            <a:endParaRPr lang="en-US" sz="1500" dirty="0" smtClean="0"/>
          </a:p>
          <a:p>
            <a:pPr marL="0" indent="0">
              <a:spcBef>
                <a:spcPts val="0"/>
              </a:spcBef>
              <a:buNone/>
            </a:pPr>
            <a:endParaRPr lang="en-GB" sz="1500" dirty="0" smtClean="0"/>
          </a:p>
          <a:p>
            <a:pPr marL="0" indent="0">
              <a:spcBef>
                <a:spcPts val="0"/>
              </a:spcBef>
              <a:buNone/>
            </a:pPr>
            <a:r>
              <a:rPr lang="en-GB" sz="1500" dirty="0" smtClean="0"/>
              <a:t>King-</a:t>
            </a:r>
            <a:r>
              <a:rPr lang="en-GB" sz="1500" dirty="0" err="1" smtClean="0"/>
              <a:t>Hele</a:t>
            </a:r>
            <a:r>
              <a:rPr lang="en-GB" sz="1500" dirty="0" smtClean="0"/>
              <a:t>, D., ed., 1981. </a:t>
            </a:r>
            <a:r>
              <a:rPr lang="en-GB" sz="1500" i="1" dirty="0" smtClean="0"/>
              <a:t>The Letters of Erasmus Darwin.</a:t>
            </a:r>
            <a:r>
              <a:rPr lang="en-GB" sz="1500" dirty="0" smtClean="0"/>
              <a:t> Cambridge. Cambridge University Press.</a:t>
            </a:r>
          </a:p>
          <a:p>
            <a:pPr marL="0" indent="0">
              <a:spcBef>
                <a:spcPts val="0"/>
              </a:spcBef>
              <a:buNone/>
            </a:pPr>
            <a:endParaRPr lang="en-GB" sz="1500" dirty="0" smtClean="0"/>
          </a:p>
          <a:p>
            <a:pPr marL="0" indent="0">
              <a:spcBef>
                <a:spcPts val="0"/>
              </a:spcBef>
              <a:buNone/>
            </a:pPr>
            <a:r>
              <a:rPr lang="en-GB" sz="1500" dirty="0" err="1" smtClean="0"/>
              <a:t>Mouzos</a:t>
            </a:r>
            <a:r>
              <a:rPr lang="en-GB" sz="1500" dirty="0" smtClean="0"/>
              <a:t>, J. And </a:t>
            </a:r>
            <a:r>
              <a:rPr lang="en-GB" sz="1500" dirty="0" err="1" smtClean="0"/>
              <a:t>Rushworth</a:t>
            </a:r>
            <a:r>
              <a:rPr lang="en-GB" sz="1500" dirty="0" smtClean="0"/>
              <a:t>, c. 2003. Family Homicide in Australia. </a:t>
            </a:r>
            <a:r>
              <a:rPr lang="en-GB" sz="1500" i="1" dirty="0" smtClean="0"/>
              <a:t>Trends and Issues in Crime and Criminal Justice. </a:t>
            </a:r>
            <a:r>
              <a:rPr lang="en-GB" sz="1500" dirty="0" smtClean="0"/>
              <a:t>255:1-6. Australian Institute of Criminology, ACT</a:t>
            </a:r>
          </a:p>
          <a:p>
            <a:pPr marL="0" indent="0">
              <a:spcBef>
                <a:spcPts val="0"/>
              </a:spcBef>
              <a:buNone/>
            </a:pPr>
            <a:endParaRPr lang="en-GB" sz="1500" dirty="0" smtClean="0"/>
          </a:p>
          <a:p>
            <a:pPr marL="0" indent="0">
              <a:spcBef>
                <a:spcPts val="0"/>
              </a:spcBef>
              <a:buNone/>
            </a:pPr>
            <a:r>
              <a:rPr lang="en-US" sz="1500" dirty="0" err="1" smtClean="0"/>
              <a:t>Resnick</a:t>
            </a:r>
            <a:r>
              <a:rPr lang="en-US" sz="1500" dirty="0" smtClean="0"/>
              <a:t>, P. 1970. Murder of the newborn: A psychiatric review of </a:t>
            </a:r>
            <a:r>
              <a:rPr lang="en-US" sz="1500" dirty="0" err="1" smtClean="0"/>
              <a:t>neonaticide</a:t>
            </a:r>
            <a:r>
              <a:rPr lang="en-US" sz="1500" dirty="0" smtClean="0"/>
              <a:t>. </a:t>
            </a:r>
            <a:r>
              <a:rPr lang="en-US" sz="1500" i="1" dirty="0" smtClean="0"/>
              <a:t>American Journal of Psychiatry.  </a:t>
            </a:r>
            <a:r>
              <a:rPr lang="en-US" sz="1500" dirty="0" smtClean="0"/>
              <a:t>126: 1414-1420. </a:t>
            </a:r>
          </a:p>
          <a:p>
            <a:pPr marL="0" indent="0">
              <a:spcBef>
                <a:spcPts val="0"/>
              </a:spcBef>
              <a:buNone/>
            </a:pPr>
            <a:endParaRPr lang="en-GB" sz="1500" dirty="0" smtClean="0"/>
          </a:p>
          <a:p>
            <a:pPr marL="0" indent="0">
              <a:spcBef>
                <a:spcPts val="0"/>
              </a:spcBef>
              <a:buNone/>
            </a:pPr>
            <a:r>
              <a:rPr lang="en-GB" sz="1500" dirty="0" err="1" smtClean="0"/>
              <a:t>Rutter</a:t>
            </a:r>
            <a:r>
              <a:rPr lang="en-GB" sz="1500" dirty="0" smtClean="0"/>
              <a:t>, M. 1989. ‘Pathways from childhood to adult life’. </a:t>
            </a:r>
            <a:r>
              <a:rPr lang="en-GB" sz="1500" i="1" dirty="0" smtClean="0"/>
              <a:t>British Journal of Psychiatry. </a:t>
            </a:r>
            <a:r>
              <a:rPr lang="en-GB" sz="1500" dirty="0" smtClean="0"/>
              <a:t> 30: 23-51.</a:t>
            </a:r>
            <a:endParaRPr lang="en-US" sz="1500" dirty="0" smtClean="0"/>
          </a:p>
          <a:p>
            <a:pPr marL="0" indent="0">
              <a:spcBef>
                <a:spcPts val="0"/>
              </a:spcBef>
              <a:buNone/>
            </a:pPr>
            <a:endParaRPr lang="en-GB" sz="1500" dirty="0" smtClean="0"/>
          </a:p>
          <a:p>
            <a:pPr marL="0" indent="0">
              <a:spcBef>
                <a:spcPts val="0"/>
              </a:spcBef>
              <a:buNone/>
            </a:pPr>
            <a:r>
              <a:rPr lang="en-GB" sz="1500" dirty="0" smtClean="0"/>
              <a:t>Stroud, J. 2008. A psychosocial analysis of child homicide. </a:t>
            </a:r>
            <a:r>
              <a:rPr lang="en-GB" sz="1500" i="1" dirty="0" smtClean="0"/>
              <a:t>Critical Social Policy. </a:t>
            </a:r>
            <a:r>
              <a:rPr lang="en-GB" sz="1500" dirty="0" smtClean="0"/>
              <a:t>28(4): 482-505</a:t>
            </a:r>
            <a:endParaRPr lang="en-US" sz="1500" dirty="0" smtClean="0"/>
          </a:p>
          <a:p>
            <a:pPr marL="0" indent="0">
              <a:spcBef>
                <a:spcPts val="0"/>
              </a:spcBef>
              <a:buNone/>
            </a:pPr>
            <a:endParaRPr lang="en-GB" sz="1500" dirty="0" smtClean="0"/>
          </a:p>
          <a:p>
            <a:pPr marL="0" indent="0">
              <a:spcBef>
                <a:spcPts val="0"/>
              </a:spcBef>
              <a:buNone/>
            </a:pPr>
            <a:r>
              <a:rPr lang="en-US" sz="1500" dirty="0" smtClean="0"/>
              <a:t>Stroud, J. and Pritchard, C. 2001. Child homicide, psychiatric disorder and dangerousness: A review and an empirical approach. </a:t>
            </a:r>
            <a:r>
              <a:rPr lang="en-US" sz="1500" i="1" dirty="0" smtClean="0"/>
              <a:t>British Journal of Social Work.  </a:t>
            </a:r>
            <a:r>
              <a:rPr lang="en-US" sz="1500" dirty="0" smtClean="0"/>
              <a:t>31: 249-269.</a:t>
            </a:r>
          </a:p>
          <a:p>
            <a:pPr marL="0" indent="0">
              <a:spcBef>
                <a:spcPts val="0"/>
              </a:spcBef>
              <a:buNone/>
            </a:pPr>
            <a:endParaRPr lang="en-US" sz="1500" dirty="0" smtClean="0"/>
          </a:p>
          <a:p>
            <a:pPr marL="0" indent="0">
              <a:spcBef>
                <a:spcPts val="0"/>
              </a:spcBef>
              <a:buNone/>
            </a:pPr>
            <a:r>
              <a:rPr lang="en-US" sz="1500" dirty="0" err="1" smtClean="0"/>
              <a:t>Wilczynski</a:t>
            </a:r>
            <a:r>
              <a:rPr lang="en-US" sz="1500" dirty="0" smtClean="0"/>
              <a:t>,  A. 1994. The incidence of child homicide: How accurate are the official statistics?  </a:t>
            </a:r>
            <a:r>
              <a:rPr lang="en-US" sz="1500" i="1" dirty="0" smtClean="0"/>
              <a:t>Journal of Clinical Forensic Medicine </a:t>
            </a:r>
            <a:r>
              <a:rPr lang="en-US" sz="1500" dirty="0" smtClean="0"/>
              <a:t>1: 61-66</a:t>
            </a:r>
          </a:p>
          <a:p>
            <a:pPr marL="0" indent="0">
              <a:spcBef>
                <a:spcPts val="0"/>
              </a:spcBef>
              <a:buNone/>
            </a:pPr>
            <a:endParaRPr lang="en-GB" sz="1500" dirty="0" smtClean="0"/>
          </a:p>
          <a:p>
            <a:pPr marL="0" indent="0">
              <a:spcBef>
                <a:spcPts val="0"/>
              </a:spcBef>
              <a:buNone/>
            </a:pPr>
            <a:r>
              <a:rPr lang="en-GB" sz="1500" dirty="0" err="1" smtClean="0"/>
              <a:t>Wilczynski</a:t>
            </a:r>
            <a:r>
              <a:rPr lang="en-GB" sz="1500" dirty="0" smtClean="0"/>
              <a:t>, A. 1997. </a:t>
            </a:r>
            <a:r>
              <a:rPr lang="en-GB" sz="1500" i="1" dirty="0" smtClean="0"/>
              <a:t>Child Homicide. </a:t>
            </a:r>
            <a:r>
              <a:rPr lang="en-GB" sz="1500" dirty="0" smtClean="0"/>
              <a:t>London: Greenwich Medical Media.</a:t>
            </a:r>
            <a:endParaRPr lang="en-US" sz="1500" dirty="0" smtClean="0"/>
          </a:p>
          <a:p>
            <a:pPr marL="0" indent="0">
              <a:spcBef>
                <a:spcPts val="0"/>
              </a:spcBef>
              <a:buNone/>
            </a:pPr>
            <a:endParaRPr lang="en-US" sz="1400" dirty="0" smtClean="0"/>
          </a:p>
          <a:p>
            <a:pPr>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2198" y="285728"/>
            <a:ext cx="2448273" cy="504056"/>
          </a:xfrm>
          <a:prstGeom prst="rect">
            <a:avLst/>
          </a:prstGeom>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pPr algn="l"/>
            <a:r>
              <a:rPr lang="en-GB" sz="2800" b="1" dirty="0" smtClean="0"/>
              <a:t>Filicide – Two overriding dynamics</a:t>
            </a:r>
            <a:endParaRPr lang="en-US" sz="2800" b="1" dirty="0"/>
          </a:p>
        </p:txBody>
      </p:sp>
      <p:sp>
        <p:nvSpPr>
          <p:cNvPr id="3" name="Content Placeholder 2"/>
          <p:cNvSpPr>
            <a:spLocks noGrp="1"/>
          </p:cNvSpPr>
          <p:nvPr>
            <p:ph idx="1"/>
          </p:nvPr>
        </p:nvSpPr>
        <p:spPr/>
        <p:txBody>
          <a:bodyPr>
            <a:normAutofit/>
          </a:bodyPr>
          <a:lstStyle/>
          <a:p>
            <a:pPr>
              <a:buFont typeface="Wingdings" pitchFamily="2" charset="2"/>
              <a:buChar char="§"/>
            </a:pPr>
            <a:r>
              <a:rPr lang="en-GB" sz="2600" dirty="0" smtClean="0"/>
              <a:t>Powerlessness of children</a:t>
            </a:r>
          </a:p>
          <a:p>
            <a:pPr>
              <a:buFont typeface="Wingdings" pitchFamily="2" charset="2"/>
              <a:buChar char="§"/>
            </a:pPr>
            <a:endParaRPr lang="en-GB" sz="2600" dirty="0" smtClean="0"/>
          </a:p>
          <a:p>
            <a:pPr>
              <a:buFont typeface="Wingdings" pitchFamily="2" charset="2"/>
              <a:buChar char="§"/>
            </a:pPr>
            <a:r>
              <a:rPr lang="en-GB" sz="2600" dirty="0" smtClean="0"/>
              <a:t>Complexity of the phenomenon</a:t>
            </a:r>
          </a:p>
          <a:p>
            <a:pPr>
              <a:buFont typeface="Wingdings" pitchFamily="2" charset="2"/>
              <a:buChar char="§"/>
            </a:pPr>
            <a:endParaRPr lang="en-GB" sz="2600" dirty="0" smtClean="0"/>
          </a:p>
          <a:p>
            <a:pPr>
              <a:buNone/>
            </a:pPr>
            <a:r>
              <a:rPr lang="en-GB" sz="2600" dirty="0" smtClean="0"/>
              <a:t>     Complex, multi-faceted, intricate, heterogeneous</a:t>
            </a:r>
          </a:p>
          <a:p>
            <a:pPr>
              <a:buNone/>
            </a:pPr>
            <a:r>
              <a:rPr lang="en-GB" sz="2000" i="1" dirty="0" smtClean="0"/>
              <a:t>      (Bourget and Bradford 1990; Bourget and Labelle 1992)</a:t>
            </a:r>
          </a:p>
          <a:p>
            <a:pPr>
              <a:buNone/>
            </a:pPr>
            <a:endParaRPr lang="en-GB" sz="2600" dirty="0" smtClean="0"/>
          </a:p>
          <a:p>
            <a:pPr>
              <a:buNone/>
            </a:pPr>
            <a:endParaRPr lang="en-US" sz="2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3636" y="571480"/>
            <a:ext cx="2448273" cy="504056"/>
          </a:xfrm>
          <a:prstGeom prst="rect">
            <a:avLst/>
          </a:prstGeom>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329642" cy="868346"/>
          </a:xfrm>
          <a:solidFill>
            <a:schemeClr val="accent4">
              <a:lumMod val="20000"/>
              <a:lumOff val="80000"/>
            </a:schemeClr>
          </a:solidFill>
          <a:ln>
            <a:noFill/>
          </a:ln>
        </p:spPr>
        <p:txBody>
          <a:bodyPr>
            <a:normAutofit fontScale="90000"/>
          </a:bodyPr>
          <a:lstStyle/>
          <a:p>
            <a:pPr algn="l"/>
            <a:r>
              <a:rPr lang="en-GB" sz="3100" b="1" dirty="0" smtClean="0"/>
              <a:t/>
            </a:r>
            <a:br>
              <a:rPr lang="en-GB" sz="3100" b="1" dirty="0" smtClean="0"/>
            </a:br>
            <a:r>
              <a:rPr lang="en-GB" sz="3100" b="1" dirty="0" smtClean="0"/>
              <a:t>Filicide – The powerlessness of </a:t>
            </a:r>
            <a:br>
              <a:rPr lang="en-GB" sz="3100" b="1" dirty="0" smtClean="0"/>
            </a:br>
            <a:r>
              <a:rPr lang="en-GB" sz="3100" b="1" dirty="0" smtClean="0"/>
              <a:t>children  across cultures and time </a:t>
            </a:r>
            <a:r>
              <a:rPr lang="en-GB" sz="3200" b="1" dirty="0" smtClean="0"/>
              <a:t/>
            </a:r>
            <a:br>
              <a:rPr lang="en-GB" sz="3200" b="1" dirty="0" smtClean="0"/>
            </a:br>
            <a:endParaRPr lang="en-US" sz="3200" b="1" dirty="0"/>
          </a:p>
        </p:txBody>
      </p:sp>
      <p:sp>
        <p:nvSpPr>
          <p:cNvPr id="3" name="Content Placeholder 2"/>
          <p:cNvSpPr>
            <a:spLocks noGrp="1"/>
          </p:cNvSpPr>
          <p:nvPr>
            <p:ph idx="1"/>
          </p:nvPr>
        </p:nvSpPr>
        <p:spPr>
          <a:xfrm>
            <a:off x="285720" y="1357298"/>
            <a:ext cx="8572560" cy="5214974"/>
          </a:xfrm>
        </p:spPr>
        <p:txBody>
          <a:bodyPr>
            <a:noAutofit/>
          </a:bodyPr>
          <a:lstStyle/>
          <a:p>
            <a:pPr marL="36000" indent="0">
              <a:spcBef>
                <a:spcPts val="0"/>
              </a:spcBef>
              <a:buNone/>
            </a:pPr>
            <a:r>
              <a:rPr lang="en-US" sz="2400" b="1" dirty="0"/>
              <a:t>P</a:t>
            </a:r>
            <a:r>
              <a:rPr lang="en-US" sz="2400" b="1" dirty="0" smtClean="0"/>
              <a:t>atria </a:t>
            </a:r>
            <a:r>
              <a:rPr lang="en-US" sz="2400" b="1" dirty="0" err="1" smtClean="0"/>
              <a:t>potestas</a:t>
            </a:r>
            <a:r>
              <a:rPr lang="en-US" sz="2400" b="1" dirty="0" smtClean="0"/>
              <a:t>   </a:t>
            </a:r>
            <a:r>
              <a:rPr lang="en-US" sz="2400" dirty="0" smtClean="0"/>
              <a:t>power of a father in Roman Law  over his children amounting even to a right to inflict capital punishment</a:t>
            </a:r>
          </a:p>
          <a:p>
            <a:pPr>
              <a:spcBef>
                <a:spcPts val="0"/>
              </a:spcBef>
              <a:buNone/>
            </a:pPr>
            <a:endParaRPr lang="en-US" sz="1400" b="1" dirty="0" smtClean="0"/>
          </a:p>
          <a:p>
            <a:pPr>
              <a:spcBef>
                <a:spcPts val="0"/>
              </a:spcBef>
              <a:buNone/>
            </a:pPr>
            <a:r>
              <a:rPr lang="en-GB" sz="2400" b="1" dirty="0" smtClean="0"/>
              <a:t>Child sacrifice  </a:t>
            </a:r>
            <a:r>
              <a:rPr lang="en-GB" sz="2400" i="1" dirty="0" smtClean="0"/>
              <a:t>(Abraham and Isaac – sacrifice stopped; foundation </a:t>
            </a:r>
          </a:p>
          <a:p>
            <a:pPr>
              <a:spcBef>
                <a:spcPts val="0"/>
              </a:spcBef>
              <a:buNone/>
            </a:pPr>
            <a:r>
              <a:rPr lang="en-GB" sz="2400" i="1" dirty="0" smtClean="0"/>
              <a:t>stones) </a:t>
            </a:r>
            <a:endParaRPr lang="en-US" sz="2400" i="1" dirty="0" smtClean="0"/>
          </a:p>
          <a:p>
            <a:pPr>
              <a:spcBef>
                <a:spcPts val="0"/>
              </a:spcBef>
              <a:buNone/>
            </a:pPr>
            <a:endParaRPr lang="en-GB" sz="1400" dirty="0"/>
          </a:p>
          <a:p>
            <a:pPr>
              <a:spcBef>
                <a:spcPts val="0"/>
              </a:spcBef>
              <a:buNone/>
            </a:pPr>
            <a:r>
              <a:rPr lang="en-GB" sz="2400" dirty="0" smtClean="0"/>
              <a:t>Filicide through </a:t>
            </a:r>
            <a:r>
              <a:rPr lang="en-GB" sz="2400" b="1" dirty="0" smtClean="0"/>
              <a:t>Abandonment/ Exposure </a:t>
            </a:r>
            <a:r>
              <a:rPr lang="en-GB" sz="2400" dirty="0" smtClean="0"/>
              <a:t>- Foundling </a:t>
            </a:r>
          </a:p>
          <a:p>
            <a:pPr>
              <a:spcBef>
                <a:spcPts val="0"/>
              </a:spcBef>
              <a:buNone/>
            </a:pPr>
            <a:r>
              <a:rPr lang="en-GB" sz="2400" dirty="0" smtClean="0"/>
              <a:t>hospitals/ orphanages  </a:t>
            </a:r>
            <a:r>
              <a:rPr lang="en-GB" sz="2400" b="1" dirty="0" smtClean="0"/>
              <a:t>Poverty </a:t>
            </a:r>
            <a:endParaRPr lang="en-GB" sz="2400" dirty="0" smtClean="0"/>
          </a:p>
          <a:p>
            <a:pPr>
              <a:spcBef>
                <a:spcPts val="0"/>
              </a:spcBef>
              <a:buNone/>
            </a:pPr>
            <a:endParaRPr lang="en-GB" sz="1400" dirty="0"/>
          </a:p>
          <a:p>
            <a:pPr>
              <a:spcBef>
                <a:spcPts val="0"/>
              </a:spcBef>
              <a:buNone/>
            </a:pPr>
            <a:r>
              <a:rPr lang="en-GB" sz="2400" b="1" dirty="0" smtClean="0"/>
              <a:t>Sex selective filicide </a:t>
            </a:r>
            <a:r>
              <a:rPr lang="en-GB" sz="2400" dirty="0" smtClean="0"/>
              <a:t>– killing of daughters- ‘</a:t>
            </a:r>
            <a:r>
              <a:rPr lang="en-US" sz="2400" i="1" dirty="0" smtClean="0"/>
              <a:t>a father and </a:t>
            </a:r>
          </a:p>
          <a:p>
            <a:pPr>
              <a:spcBef>
                <a:spcPts val="0"/>
              </a:spcBef>
              <a:buNone/>
            </a:pPr>
            <a:r>
              <a:rPr lang="en-US" sz="2400" i="1" dirty="0" smtClean="0"/>
              <a:t>mother when they produce a boy congratulate one another, </a:t>
            </a:r>
          </a:p>
          <a:p>
            <a:pPr>
              <a:spcBef>
                <a:spcPts val="0"/>
              </a:spcBef>
              <a:buNone/>
            </a:pPr>
            <a:r>
              <a:rPr lang="en-US" sz="2400" i="1" dirty="0" smtClean="0"/>
              <a:t>but when they produce a girl they put it to death’ -  Han </a:t>
            </a:r>
            <a:r>
              <a:rPr lang="en-US" sz="2400" i="1" dirty="0" err="1" smtClean="0"/>
              <a:t>Fei</a:t>
            </a:r>
            <a:r>
              <a:rPr lang="en-US" sz="2400" i="1" dirty="0" smtClean="0"/>
              <a:t> Tzu </a:t>
            </a:r>
            <a:r>
              <a:rPr lang="en-US" sz="2400" i="1" dirty="0"/>
              <a:t> </a:t>
            </a:r>
            <a:r>
              <a:rPr lang="en-US" sz="2400" i="1" dirty="0" smtClean="0"/>
              <a:t>- </a:t>
            </a:r>
          </a:p>
          <a:p>
            <a:pPr>
              <a:spcBef>
                <a:spcPts val="0"/>
              </a:spcBef>
              <a:buNone/>
            </a:pPr>
            <a:r>
              <a:rPr lang="en-US" sz="2400" i="1" dirty="0" smtClean="0"/>
              <a:t>3</a:t>
            </a:r>
            <a:r>
              <a:rPr lang="en-US" sz="2400" i="1" baseline="30000" dirty="0" smtClean="0"/>
              <a:t>rd</a:t>
            </a:r>
            <a:r>
              <a:rPr lang="en-US" sz="2400" i="1" dirty="0" smtClean="0"/>
              <a:t> Century BC                    </a:t>
            </a:r>
            <a:r>
              <a:rPr lang="en-US" sz="2400" b="1" dirty="0" smtClean="0"/>
              <a:t>Gender issues - </a:t>
            </a:r>
            <a:r>
              <a:rPr lang="en-US" sz="2400" dirty="0" smtClean="0"/>
              <a:t>victim and perpetrator</a:t>
            </a:r>
            <a:endParaRPr lang="en-US" sz="2400" b="1" dirty="0" smtClean="0"/>
          </a:p>
          <a:p>
            <a:pPr>
              <a:spcBef>
                <a:spcPts val="0"/>
              </a:spcBef>
              <a:buNone/>
            </a:pPr>
            <a:endParaRPr lang="en-GB" sz="1400" dirty="0"/>
          </a:p>
          <a:p>
            <a:pPr>
              <a:spcBef>
                <a:spcPts val="0"/>
              </a:spcBef>
              <a:buNone/>
            </a:pPr>
            <a:r>
              <a:rPr lang="en-GB" sz="2400" dirty="0" smtClean="0"/>
              <a:t>Euripides - </a:t>
            </a:r>
            <a:r>
              <a:rPr lang="en-GB" sz="2400" b="1" dirty="0" err="1" smtClean="0"/>
              <a:t>Medea</a:t>
            </a:r>
            <a:r>
              <a:rPr lang="en-GB" sz="2400" b="1" dirty="0" smtClean="0"/>
              <a:t> </a:t>
            </a:r>
            <a:r>
              <a:rPr lang="en-GB" sz="2400" i="1" dirty="0" smtClean="0"/>
              <a:t>(killed 2 sons to avenge Jason’s betrayal)</a:t>
            </a:r>
            <a:endParaRPr lang="en-US" sz="2400" i="1" dirty="0"/>
          </a:p>
          <a:p>
            <a:pPr>
              <a:lnSpc>
                <a:spcPct val="120000"/>
              </a:lnSpc>
              <a:spcBef>
                <a:spcPts val="0"/>
              </a:spcBef>
              <a:buNone/>
            </a:pPr>
            <a:r>
              <a:rPr lang="en-GB" sz="2400" i="1" dirty="0" smtClean="0"/>
              <a:t>  </a:t>
            </a:r>
            <a:endParaRPr lang="en-US" sz="24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5074" y="357166"/>
            <a:ext cx="2448273" cy="504056"/>
          </a:xfrm>
          <a:prstGeom prst="rect">
            <a:avLst/>
          </a:prstGeom>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solidFill>
            <a:schemeClr val="accent4">
              <a:lumMod val="20000"/>
              <a:lumOff val="80000"/>
            </a:schemeClr>
          </a:solidFill>
          <a:ln>
            <a:noFill/>
          </a:ln>
        </p:spPr>
        <p:txBody>
          <a:bodyPr>
            <a:noAutofit/>
          </a:bodyPr>
          <a:lstStyle/>
          <a:p>
            <a:pPr algn="l"/>
            <a:r>
              <a:rPr lang="en-GB" sz="2800" b="1" dirty="0" smtClean="0"/>
              <a:t>21</a:t>
            </a:r>
            <a:r>
              <a:rPr lang="en-GB" sz="2800" b="1" baseline="30000" dirty="0" smtClean="0"/>
              <a:t>st</a:t>
            </a:r>
            <a:r>
              <a:rPr lang="en-GB" sz="2800" b="1" dirty="0" smtClean="0"/>
              <a:t> Century - Powerlessness of </a:t>
            </a:r>
            <a:br>
              <a:rPr lang="en-GB" sz="2800" b="1" dirty="0" smtClean="0"/>
            </a:br>
            <a:r>
              <a:rPr lang="en-GB" sz="2800" b="1" dirty="0" smtClean="0"/>
              <a:t>children   despite . . .</a:t>
            </a:r>
            <a:endParaRPr lang="en-US" sz="2800" dirty="0"/>
          </a:p>
        </p:txBody>
      </p:sp>
      <p:sp>
        <p:nvSpPr>
          <p:cNvPr id="3" name="Content Placeholder 2"/>
          <p:cNvSpPr>
            <a:spLocks noGrp="1"/>
          </p:cNvSpPr>
          <p:nvPr>
            <p:ph idx="1"/>
          </p:nvPr>
        </p:nvSpPr>
        <p:spPr>
          <a:xfrm>
            <a:off x="285720" y="1142984"/>
            <a:ext cx="8572560" cy="5572164"/>
          </a:xfrm>
        </p:spPr>
        <p:txBody>
          <a:bodyPr>
            <a:noAutofit/>
          </a:bodyPr>
          <a:lstStyle/>
          <a:p>
            <a:pPr marL="72000" indent="0">
              <a:spcBef>
                <a:spcPts val="0"/>
              </a:spcBef>
              <a:buNone/>
            </a:pPr>
            <a:r>
              <a:rPr lang="en-GB" sz="2200" b="1" dirty="0" smtClean="0"/>
              <a:t>Protection of children – criminal legislation – child protection procedures and protocols</a:t>
            </a:r>
          </a:p>
          <a:p>
            <a:pPr marL="72000" indent="0">
              <a:spcBef>
                <a:spcPts val="0"/>
              </a:spcBef>
              <a:buNone/>
            </a:pPr>
            <a:endParaRPr lang="en-GB" sz="800" b="1" dirty="0" smtClean="0"/>
          </a:p>
          <a:p>
            <a:pPr marL="72000" indent="0">
              <a:spcBef>
                <a:spcPts val="0"/>
              </a:spcBef>
              <a:buNone/>
            </a:pPr>
            <a:r>
              <a:rPr lang="en-GB" sz="2200" b="1" dirty="0" smtClean="0"/>
              <a:t>United Nations Convention on Rights of the Child  (legally binding agreement)</a:t>
            </a:r>
            <a:endParaRPr lang="en-US" sz="2200" b="1" dirty="0" smtClean="0"/>
          </a:p>
          <a:p>
            <a:pPr marL="72000" indent="0">
              <a:spcBef>
                <a:spcPts val="0"/>
              </a:spcBef>
              <a:buFont typeface="Wingdings" pitchFamily="2" charset="2"/>
              <a:buChar char="§"/>
            </a:pPr>
            <a:r>
              <a:rPr lang="en-US" sz="2200" b="1" dirty="0" smtClean="0"/>
              <a:t>         Article 6 (Survival and development)</a:t>
            </a:r>
          </a:p>
          <a:p>
            <a:pPr marL="72000" indent="0">
              <a:spcBef>
                <a:spcPts val="0"/>
              </a:spcBef>
              <a:buNone/>
            </a:pPr>
            <a:r>
              <a:rPr lang="en-US" sz="2200" dirty="0" smtClean="0"/>
              <a:t>Every child has the right to life. Governments must do all they can to ensure that children survive and develop to their full potential.</a:t>
            </a:r>
          </a:p>
          <a:p>
            <a:pPr marL="72000" indent="0">
              <a:spcBef>
                <a:spcPts val="0"/>
              </a:spcBef>
              <a:buFont typeface="Wingdings" pitchFamily="2" charset="2"/>
              <a:buChar char="§"/>
            </a:pPr>
            <a:r>
              <a:rPr lang="en-US" sz="2200" dirty="0" smtClean="0"/>
              <a:t>        </a:t>
            </a:r>
            <a:r>
              <a:rPr lang="en-US" sz="2200" b="1" dirty="0" smtClean="0"/>
              <a:t>Article 18 (Responsibilities; state assistance)</a:t>
            </a:r>
          </a:p>
          <a:p>
            <a:pPr marL="72000" indent="0">
              <a:spcBef>
                <a:spcPts val="0"/>
              </a:spcBef>
              <a:buNone/>
            </a:pPr>
            <a:r>
              <a:rPr lang="en-US" sz="2200" dirty="0" smtClean="0"/>
              <a:t>Both parents share responsibility for bringing up their child and should always consider what is best for the child. Governments must support parents by giving them the help they need, especially if the child’s parents work.</a:t>
            </a:r>
          </a:p>
          <a:p>
            <a:pPr marL="72000" indent="0">
              <a:spcBef>
                <a:spcPts val="0"/>
              </a:spcBef>
              <a:buFont typeface="Wingdings" pitchFamily="2" charset="2"/>
              <a:buChar char="§"/>
            </a:pPr>
            <a:r>
              <a:rPr lang="en-US" sz="2200" b="1" dirty="0" smtClean="0"/>
              <a:t>        Article 19 (Protection from all forms of violence)</a:t>
            </a:r>
          </a:p>
          <a:p>
            <a:pPr marL="72000" indent="0">
              <a:spcBef>
                <a:spcPts val="0"/>
              </a:spcBef>
              <a:buNone/>
            </a:pPr>
            <a:r>
              <a:rPr lang="en-US" sz="2200" dirty="0" smtClean="0"/>
              <a:t>Governments must do all they can to ensure that children are protected from all forms of violence, abuse, neglect and bad treatment by their parents or anyone else who looks after them.</a:t>
            </a:r>
          </a:p>
          <a:p>
            <a:pPr>
              <a:buNone/>
            </a:pP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404664"/>
            <a:ext cx="2448273" cy="504056"/>
          </a:xfrm>
          <a:prstGeom prst="rect">
            <a:avLst/>
          </a:prstGeom>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a:solidFill>
            <a:schemeClr val="accent4">
              <a:lumMod val="20000"/>
              <a:lumOff val="80000"/>
            </a:schemeClr>
          </a:solidFill>
          <a:ln>
            <a:noFill/>
          </a:ln>
        </p:spPr>
        <p:txBody>
          <a:bodyPr>
            <a:normAutofit/>
          </a:bodyPr>
          <a:lstStyle/>
          <a:p>
            <a:pPr algn="l"/>
            <a:r>
              <a:rPr lang="en-GB" sz="2800" b="1" dirty="0" smtClean="0"/>
              <a:t>Matilda of Cologne</a:t>
            </a:r>
            <a:endParaRPr lang="en-US" sz="2800" b="1" dirty="0"/>
          </a:p>
        </p:txBody>
      </p:sp>
      <p:pic>
        <p:nvPicPr>
          <p:cNvPr id="2050" name="Picture 2" descr="C:\Documents and Settings\XP User\My Documents\My Pictures\Canterbury-n-II-19-100275.jpg"/>
          <p:cNvPicPr>
            <a:picLocks noGrp="1" noChangeAspect="1" noChangeArrowheads="1"/>
          </p:cNvPicPr>
          <p:nvPr>
            <p:ph idx="1"/>
          </p:nvPr>
        </p:nvPicPr>
        <p:blipFill>
          <a:blip r:embed="rId2"/>
          <a:srcRect/>
          <a:stretch>
            <a:fillRect/>
          </a:stretch>
        </p:blipFill>
        <p:spPr bwMode="auto">
          <a:xfrm>
            <a:off x="1285852" y="1143000"/>
            <a:ext cx="6643733" cy="4983163"/>
          </a:xfrm>
          <a:prstGeom prst="rect">
            <a:avLst/>
          </a:prstGeom>
          <a:noFill/>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3636" y="357166"/>
            <a:ext cx="2448273" cy="504056"/>
          </a:xfrm>
          <a:prstGeom prst="rect">
            <a:avLst/>
          </a:prstGeom>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a:solidFill>
            <a:schemeClr val="accent4">
              <a:lumMod val="20000"/>
              <a:lumOff val="80000"/>
            </a:schemeClr>
          </a:solidFill>
          <a:ln>
            <a:noFill/>
          </a:ln>
        </p:spPr>
        <p:txBody>
          <a:bodyPr>
            <a:normAutofit/>
          </a:bodyPr>
          <a:lstStyle/>
          <a:p>
            <a:pPr algn="l"/>
            <a:r>
              <a:rPr lang="en-GB" sz="2800" b="1" dirty="0" smtClean="0"/>
              <a:t>Matilda of Cologne</a:t>
            </a:r>
            <a:endParaRPr lang="en-US" sz="2800" b="1" dirty="0"/>
          </a:p>
        </p:txBody>
      </p:sp>
      <p:pic>
        <p:nvPicPr>
          <p:cNvPr id="3074" name="Picture 2" descr="C:\Documents and Settings\XP User\My Documents\My Pictures\Canterbury-n-II-20-100247.jpg"/>
          <p:cNvPicPr>
            <a:picLocks noGrp="1" noChangeAspect="1" noChangeArrowheads="1"/>
          </p:cNvPicPr>
          <p:nvPr>
            <p:ph idx="1"/>
          </p:nvPr>
        </p:nvPicPr>
        <p:blipFill>
          <a:blip r:embed="rId2"/>
          <a:srcRect/>
          <a:stretch>
            <a:fillRect/>
          </a:stretch>
        </p:blipFill>
        <p:spPr bwMode="auto">
          <a:xfrm>
            <a:off x="1214414" y="1357298"/>
            <a:ext cx="6643734" cy="5000660"/>
          </a:xfrm>
          <a:prstGeom prst="rect">
            <a:avLst/>
          </a:prstGeom>
          <a:noFill/>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3636" y="285728"/>
            <a:ext cx="2448273" cy="504056"/>
          </a:xfrm>
          <a:prstGeom prst="rect">
            <a:avLst/>
          </a:prstGeom>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2880</Words>
  <Application>Microsoft Office PowerPoint</Application>
  <PresentationFormat>On-screen Show (4:3)</PresentationFormat>
  <Paragraphs>453</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   Responding To, and Understanding Filicide. Challenges and Psychosocial Perspectives  </vt:lpstr>
      <vt:lpstr>   Responding To, and Understanding Filicide. Challenges and Psychosocial Perspectives  </vt:lpstr>
      <vt:lpstr> Addressing Filicide </vt:lpstr>
      <vt:lpstr>Some  initial thoughts ...</vt:lpstr>
      <vt:lpstr>Filicide – Two overriding dynamics</vt:lpstr>
      <vt:lpstr> Filicide – The powerlessness of  children  across cultures and time  </vt:lpstr>
      <vt:lpstr>21st Century - Powerlessness of  children   despite . . .</vt:lpstr>
      <vt:lpstr>Matilda of Cologne</vt:lpstr>
      <vt:lpstr>Matilda of Cologne</vt:lpstr>
      <vt:lpstr>Matilda of Cologne</vt:lpstr>
      <vt:lpstr>A psychological depth and reality  transcending time </vt:lpstr>
      <vt:lpstr>Art must imitate life . . . </vt:lpstr>
      <vt:lpstr>Medea – c. 330BC, The Louvre</vt:lpstr>
      <vt:lpstr>In literature </vt:lpstr>
      <vt:lpstr>Responding to filicide </vt:lpstr>
      <vt:lpstr>Responding to filicide </vt:lpstr>
      <vt:lpstr>Responding to filicide </vt:lpstr>
      <vt:lpstr>Challenges of Responding to  Filicide</vt:lpstr>
      <vt:lpstr>Complexities of filicide: challenges of terminology and definition </vt:lpstr>
      <vt:lpstr>Complexities of filicide: challenges  of terminology and definition </vt:lpstr>
      <vt:lpstr>Complexities of filicide: challenges of  terminology and definition </vt:lpstr>
      <vt:lpstr>Complexities of filicide: challenges of  terminology and definition </vt:lpstr>
      <vt:lpstr>Complexities of filicide: challenges  of incidence</vt:lpstr>
      <vt:lpstr> Do we know how many children are killed  by their parent(s) each year? </vt:lpstr>
      <vt:lpstr>Complexities of filicide: challenges  of incidence</vt:lpstr>
      <vt:lpstr>Complexities of filicide: challenges  of incidence</vt:lpstr>
      <vt:lpstr>Challenges for research</vt:lpstr>
      <vt:lpstr> Psychosocial </vt:lpstr>
      <vt:lpstr>Psychosocial</vt:lpstr>
      <vt:lpstr>A psychosocial analysis of mental disorder  and child homicide  Stroud J 2008 </vt:lpstr>
      <vt:lpstr>Childhood Difficulties</vt:lpstr>
      <vt:lpstr>Psychological difficulties</vt:lpstr>
      <vt:lpstr>Moving beyond individual  psychopathology</vt:lpstr>
      <vt:lpstr>Relationship difficulties and  isolation</vt:lpstr>
      <vt:lpstr>Unsuccessful help seeking: Potential  Warnings</vt:lpstr>
      <vt:lpstr>Difficulties in relation to the child</vt:lpstr>
      <vt:lpstr>Stress</vt:lpstr>
      <vt:lpstr>Psychosocial perspectives and        risk of filicide</vt:lpstr>
      <vt:lpstr>The aftermath of the offence </vt:lpstr>
      <vt:lpstr>Responding to filicide – challenges to  our conception of humanity  </vt:lpstr>
      <vt:lpstr>References</vt:lpstr>
      <vt:lpstr>References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Responding To, and Understanding Filicide. Challenges and Psychosocial Perspectives  </dc:title>
  <dc:creator> </dc:creator>
  <cp:lastModifiedBy>Julia Stroud</cp:lastModifiedBy>
  <cp:revision>4</cp:revision>
  <dcterms:created xsi:type="dcterms:W3CDTF">2013-05-26T13:16:49Z</dcterms:created>
  <dcterms:modified xsi:type="dcterms:W3CDTF">2013-06-05T09:40:30Z</dcterms:modified>
</cp:coreProperties>
</file>